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Lst>
  <p:sldIdLst>
    <p:sldId id="256" r:id="rId2"/>
    <p:sldId id="257" r:id="rId3"/>
    <p:sldId id="258" r:id="rId4"/>
    <p:sldId id="260" r:id="rId5"/>
    <p:sldId id="273" r:id="rId6"/>
    <p:sldId id="274" r:id="rId7"/>
    <p:sldId id="259" r:id="rId8"/>
    <p:sldId id="272" r:id="rId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B0A31BC-843B-4E81-9003-281C0F510174}">
          <p14:sldIdLst>
            <p14:sldId id="256"/>
            <p14:sldId id="257"/>
            <p14:sldId id="258"/>
            <p14:sldId id="260"/>
            <p14:sldId id="273"/>
            <p14:sldId id="274"/>
            <p14:sldId id="259"/>
            <p14:sldId id="272"/>
          </p14:sldIdLst>
        </p14:section>
        <p14:section name="Untitled Section" id="{9E00DC74-3C2D-4EB1-A3BE-0105FD256FA5}">
          <p14:sldIdLst/>
        </p14:section>
        <p14:section name="Untitled Section" id="{25B7B3D3-E9E5-4E59-93B5-048D69D844C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3" d="100"/>
          <a:sy n="93" d="100"/>
        </p:scale>
        <p:origin x="21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1E0862-2EEF-4AD1-A8B3-A4637976AE15}"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40CAAF19-5ADD-478A-AA02-1CB2EDC4482E}">
      <dgm:prSet phldrT="[Text]" custT="1"/>
      <dgm:spPr/>
      <dgm:t>
        <a:bodyPr/>
        <a:lstStyle/>
        <a:p>
          <a:r>
            <a:rPr lang="en-US" sz="2400" b="1" i="0" dirty="0"/>
            <a:t>Collection, selection and analysis of secondary data and information on specific qualifications and related occupations</a:t>
          </a:r>
        </a:p>
      </dgm:t>
    </dgm:pt>
    <dgm:pt modelId="{38D6C0E3-D660-4DCB-918D-65043E6F9109}" type="parTrans" cxnId="{35677398-8964-44DA-A5BC-A817BABF663D}">
      <dgm:prSet/>
      <dgm:spPr/>
      <dgm:t>
        <a:bodyPr/>
        <a:lstStyle/>
        <a:p>
          <a:endParaRPr lang="en-US"/>
        </a:p>
      </dgm:t>
    </dgm:pt>
    <dgm:pt modelId="{63B6CF15-7DD9-4DF5-8694-A6DEA1B6DAB6}" type="sibTrans" cxnId="{35677398-8964-44DA-A5BC-A817BABF663D}">
      <dgm:prSet/>
      <dgm:spPr/>
      <dgm:t>
        <a:bodyPr/>
        <a:lstStyle/>
        <a:p>
          <a:endParaRPr lang="en-US"/>
        </a:p>
      </dgm:t>
    </dgm:pt>
    <dgm:pt modelId="{8C419F1A-E3BA-4317-9BD0-3DE04C453A97}">
      <dgm:prSet phldrT="[Text]"/>
      <dgm:spPr/>
      <dgm:t>
        <a:bodyPr/>
        <a:lstStyle/>
        <a:p>
          <a:r>
            <a:rPr lang="en-US" dirty="0"/>
            <a:t>Search, collection and selection of relevant documents</a:t>
          </a:r>
          <a:r>
            <a:rPr lang="ru-RU" dirty="0"/>
            <a:t>.</a:t>
          </a:r>
          <a:endParaRPr lang="en-US" dirty="0"/>
        </a:p>
      </dgm:t>
    </dgm:pt>
    <dgm:pt modelId="{2CAB15FF-34D8-4CE5-B514-23B91D4DE954}" type="parTrans" cxnId="{5F0C8AE6-3327-4CF5-AC96-B958940024DB}">
      <dgm:prSet/>
      <dgm:spPr/>
      <dgm:t>
        <a:bodyPr/>
        <a:lstStyle/>
        <a:p>
          <a:endParaRPr lang="en-US"/>
        </a:p>
      </dgm:t>
    </dgm:pt>
    <dgm:pt modelId="{A1062B64-F4AE-4079-B505-60BDD93647B4}" type="sibTrans" cxnId="{5F0C8AE6-3327-4CF5-AC96-B958940024DB}">
      <dgm:prSet/>
      <dgm:spPr/>
      <dgm:t>
        <a:bodyPr/>
        <a:lstStyle/>
        <a:p>
          <a:endParaRPr lang="en-US"/>
        </a:p>
      </dgm:t>
    </dgm:pt>
    <dgm:pt modelId="{9C009E66-0F75-4920-A4EF-F4753F0CAF80}">
      <dgm:prSet phldrT="[Text]"/>
      <dgm:spPr/>
      <dgm:t>
        <a:bodyPr/>
        <a:lstStyle/>
        <a:p>
          <a:r>
            <a:rPr lang="en-US" dirty="0"/>
            <a:t>Content analysis of documents using the provided template.</a:t>
          </a:r>
        </a:p>
      </dgm:t>
    </dgm:pt>
    <dgm:pt modelId="{3F5D39E1-C0D9-4E95-8BE9-A4E44975F071}" type="parTrans" cxnId="{F1C97AD2-58AA-44FB-AEE0-407F13F4E33B}">
      <dgm:prSet/>
      <dgm:spPr/>
      <dgm:t>
        <a:bodyPr/>
        <a:lstStyle/>
        <a:p>
          <a:endParaRPr lang="en-US"/>
        </a:p>
      </dgm:t>
    </dgm:pt>
    <dgm:pt modelId="{35FC36F9-6CD3-42E2-9625-C563D9795834}" type="sibTrans" cxnId="{F1C97AD2-58AA-44FB-AEE0-407F13F4E33B}">
      <dgm:prSet/>
      <dgm:spPr/>
      <dgm:t>
        <a:bodyPr/>
        <a:lstStyle/>
        <a:p>
          <a:endParaRPr lang="en-US"/>
        </a:p>
      </dgm:t>
    </dgm:pt>
    <dgm:pt modelId="{A48ED1C4-9C00-4ECF-ABD8-D36830F55487}">
      <dgm:prSet phldrT="[Text]" custT="1"/>
      <dgm:spPr/>
      <dgm:t>
        <a:bodyPr/>
        <a:lstStyle/>
        <a:p>
          <a:r>
            <a:rPr lang="lt-LT" sz="2400" b="1" i="0" dirty="0"/>
            <a:t>Drafting a Multi-country Occupational Profile</a:t>
          </a:r>
          <a:endParaRPr lang="en-US" sz="2400" b="1" i="0" dirty="0"/>
        </a:p>
      </dgm:t>
    </dgm:pt>
    <dgm:pt modelId="{BE81FED9-9795-4416-933D-AAF7694E4A41}" type="parTrans" cxnId="{DF36176E-D880-4B9A-AB21-B0A0D1B78604}">
      <dgm:prSet/>
      <dgm:spPr/>
      <dgm:t>
        <a:bodyPr/>
        <a:lstStyle/>
        <a:p>
          <a:endParaRPr lang="en-US"/>
        </a:p>
      </dgm:t>
    </dgm:pt>
    <dgm:pt modelId="{8C8064D0-8E79-4673-B3B8-6F36DDD56FAA}" type="sibTrans" cxnId="{DF36176E-D880-4B9A-AB21-B0A0D1B78604}">
      <dgm:prSet/>
      <dgm:spPr/>
      <dgm:t>
        <a:bodyPr/>
        <a:lstStyle/>
        <a:p>
          <a:endParaRPr lang="en-US"/>
        </a:p>
      </dgm:t>
    </dgm:pt>
    <dgm:pt modelId="{D1BA648B-AC49-4E48-8632-1C6B21F54446}">
      <dgm:prSet phldrT="[Text]"/>
      <dgm:spPr/>
      <dgm:t>
        <a:bodyPr/>
        <a:lstStyle/>
        <a:p>
          <a:r>
            <a:rPr lang="en-US" dirty="0"/>
            <a:t>Comparison and synthesis of national information sources.</a:t>
          </a:r>
        </a:p>
      </dgm:t>
    </dgm:pt>
    <dgm:pt modelId="{2C816BBB-3170-4CA3-84A3-3DC9235DC4F0}" type="parTrans" cxnId="{259BB170-E585-48DE-B804-5A0C2AC4E1C1}">
      <dgm:prSet/>
      <dgm:spPr/>
      <dgm:t>
        <a:bodyPr/>
        <a:lstStyle/>
        <a:p>
          <a:endParaRPr lang="en-US"/>
        </a:p>
      </dgm:t>
    </dgm:pt>
    <dgm:pt modelId="{AB692E79-F5F9-4C15-A80F-15E01FBAF84F}" type="sibTrans" cxnId="{259BB170-E585-48DE-B804-5A0C2AC4E1C1}">
      <dgm:prSet/>
      <dgm:spPr/>
      <dgm:t>
        <a:bodyPr/>
        <a:lstStyle/>
        <a:p>
          <a:endParaRPr lang="en-US"/>
        </a:p>
      </dgm:t>
    </dgm:pt>
    <dgm:pt modelId="{213620EA-9833-4E70-992A-A7D70054652A}">
      <dgm:prSet phldrT="[Text]"/>
      <dgm:spPr/>
      <dgm:t>
        <a:bodyPr/>
        <a:lstStyle/>
        <a:p>
          <a:r>
            <a:rPr lang="en-US" dirty="0"/>
            <a:t>Comparison of the intermediate project with international qualification standards, synthesis.</a:t>
          </a:r>
        </a:p>
      </dgm:t>
    </dgm:pt>
    <dgm:pt modelId="{2F7975FE-31EE-4A22-958F-D7DABE6EBB05}" type="parTrans" cxnId="{0CF0D239-9DD7-43E8-A552-414368559226}">
      <dgm:prSet/>
      <dgm:spPr/>
      <dgm:t>
        <a:bodyPr/>
        <a:lstStyle/>
        <a:p>
          <a:endParaRPr lang="en-US"/>
        </a:p>
      </dgm:t>
    </dgm:pt>
    <dgm:pt modelId="{B38E67F6-6270-4120-94D1-D7B04911B5D1}" type="sibTrans" cxnId="{0CF0D239-9DD7-43E8-A552-414368559226}">
      <dgm:prSet/>
      <dgm:spPr/>
      <dgm:t>
        <a:bodyPr/>
        <a:lstStyle/>
        <a:p>
          <a:endParaRPr lang="en-US"/>
        </a:p>
      </dgm:t>
    </dgm:pt>
    <dgm:pt modelId="{8A322CD1-42C5-4F0F-A908-F0844414BA2F}">
      <dgm:prSet phldrT="[Text]" custT="1"/>
      <dgm:spPr/>
      <dgm:t>
        <a:bodyPr/>
        <a:lstStyle/>
        <a:p>
          <a:r>
            <a:rPr lang="en-US" sz="2400" b="1" i="0" dirty="0"/>
            <a:t>Testing and external validation of a multi-country </a:t>
          </a:r>
          <a:r>
            <a:rPr lang="lt-LT" sz="2400" b="1" i="0" dirty="0"/>
            <a:t>occupational</a:t>
          </a:r>
          <a:r>
            <a:rPr lang="en-US" sz="2400" b="1" i="0" dirty="0"/>
            <a:t> profile</a:t>
          </a:r>
        </a:p>
      </dgm:t>
    </dgm:pt>
    <dgm:pt modelId="{0844C9B9-0AB8-4700-B6E3-AD5786A83D08}" type="parTrans" cxnId="{867F3DF6-E83D-4C4F-ADC0-6BD4612C95CA}">
      <dgm:prSet/>
      <dgm:spPr/>
      <dgm:t>
        <a:bodyPr/>
        <a:lstStyle/>
        <a:p>
          <a:endParaRPr lang="en-US"/>
        </a:p>
      </dgm:t>
    </dgm:pt>
    <dgm:pt modelId="{05C8AA59-4E08-483F-868C-EEFD6A5AC0E0}" type="sibTrans" cxnId="{867F3DF6-E83D-4C4F-ADC0-6BD4612C95CA}">
      <dgm:prSet/>
      <dgm:spPr/>
      <dgm:t>
        <a:bodyPr/>
        <a:lstStyle/>
        <a:p>
          <a:endParaRPr lang="en-US"/>
        </a:p>
      </dgm:t>
    </dgm:pt>
    <dgm:pt modelId="{A15A58C1-2C71-4561-9D5F-6D9FE27A76BC}">
      <dgm:prSet phldrT="[Text]"/>
      <dgm:spPr/>
      <dgm:t>
        <a:bodyPr/>
        <a:lstStyle/>
        <a:p>
          <a:r>
            <a:rPr lang="en-US" dirty="0"/>
            <a:t>Testing and review of the </a:t>
          </a:r>
          <a:r>
            <a:rPr lang="lt-LT" dirty="0"/>
            <a:t>occupational </a:t>
          </a:r>
          <a:r>
            <a:rPr lang="en-US" dirty="0"/>
            <a:t>profile by relevant national institutions and stakeholders.</a:t>
          </a:r>
        </a:p>
      </dgm:t>
    </dgm:pt>
    <dgm:pt modelId="{87676FFD-2179-4547-BEB1-0E1DA940B719}" type="parTrans" cxnId="{14504E27-B1FB-4B16-B24F-867BD527B245}">
      <dgm:prSet/>
      <dgm:spPr/>
      <dgm:t>
        <a:bodyPr/>
        <a:lstStyle/>
        <a:p>
          <a:endParaRPr lang="en-US"/>
        </a:p>
      </dgm:t>
    </dgm:pt>
    <dgm:pt modelId="{134876AF-E397-44B1-8278-C1D273573C88}" type="sibTrans" cxnId="{14504E27-B1FB-4B16-B24F-867BD527B245}">
      <dgm:prSet/>
      <dgm:spPr/>
      <dgm:t>
        <a:bodyPr/>
        <a:lstStyle/>
        <a:p>
          <a:endParaRPr lang="en-US"/>
        </a:p>
      </dgm:t>
    </dgm:pt>
    <dgm:pt modelId="{7D9B736A-E0C5-416C-B3FE-207B597B1C8A}">
      <dgm:prSet phldrT="[Text]"/>
      <dgm:spPr/>
      <dgm:t>
        <a:bodyPr/>
        <a:lstStyle/>
        <a:p>
          <a:r>
            <a:rPr lang="en-US" dirty="0"/>
            <a:t>Adjusting the </a:t>
          </a:r>
          <a:r>
            <a:rPr lang="lt-LT" dirty="0"/>
            <a:t>occupational</a:t>
          </a:r>
          <a:r>
            <a:rPr lang="en-US" dirty="0"/>
            <a:t> profile based on the feedback received.</a:t>
          </a:r>
        </a:p>
      </dgm:t>
    </dgm:pt>
    <dgm:pt modelId="{EB982F66-BC84-4025-968D-38E839F3E6A4}" type="parTrans" cxnId="{15C290D8-3F1C-4A4B-9DF5-EE925F55A672}">
      <dgm:prSet/>
      <dgm:spPr/>
      <dgm:t>
        <a:bodyPr/>
        <a:lstStyle/>
        <a:p>
          <a:endParaRPr lang="en-US"/>
        </a:p>
      </dgm:t>
    </dgm:pt>
    <dgm:pt modelId="{BDE21AD5-6C45-4AB8-92AC-72C64D80DA1D}" type="sibTrans" cxnId="{15C290D8-3F1C-4A4B-9DF5-EE925F55A672}">
      <dgm:prSet/>
      <dgm:spPr/>
      <dgm:t>
        <a:bodyPr/>
        <a:lstStyle/>
        <a:p>
          <a:endParaRPr lang="en-US"/>
        </a:p>
      </dgm:t>
    </dgm:pt>
    <dgm:pt modelId="{EFEC4A45-3A4F-41D9-AFBD-4A763A4F7FEC}" type="pres">
      <dgm:prSet presAssocID="{5F1E0862-2EEF-4AD1-A8B3-A4637976AE15}" presName="Name0" presStyleCnt="0">
        <dgm:presLayoutVars>
          <dgm:dir/>
          <dgm:animLvl val="lvl"/>
          <dgm:resizeHandles val="exact"/>
        </dgm:presLayoutVars>
      </dgm:prSet>
      <dgm:spPr/>
    </dgm:pt>
    <dgm:pt modelId="{1E088CE4-8506-4127-B03C-853A5F227A69}" type="pres">
      <dgm:prSet presAssocID="{8A322CD1-42C5-4F0F-A908-F0844414BA2F}" presName="boxAndChildren" presStyleCnt="0"/>
      <dgm:spPr/>
    </dgm:pt>
    <dgm:pt modelId="{9129BAC6-B6F7-4827-9B7A-8D396CE8A9A0}" type="pres">
      <dgm:prSet presAssocID="{8A322CD1-42C5-4F0F-A908-F0844414BA2F}" presName="parentTextBox" presStyleLbl="node1" presStyleIdx="0" presStyleCnt="3"/>
      <dgm:spPr/>
    </dgm:pt>
    <dgm:pt modelId="{AB196DC9-19FF-4D99-865F-355EAFBBC957}" type="pres">
      <dgm:prSet presAssocID="{8A322CD1-42C5-4F0F-A908-F0844414BA2F}" presName="entireBox" presStyleLbl="node1" presStyleIdx="0" presStyleCnt="3"/>
      <dgm:spPr/>
    </dgm:pt>
    <dgm:pt modelId="{3A262890-E742-451D-AF78-A1AB9C55A18F}" type="pres">
      <dgm:prSet presAssocID="{8A322CD1-42C5-4F0F-A908-F0844414BA2F}" presName="descendantBox" presStyleCnt="0"/>
      <dgm:spPr/>
    </dgm:pt>
    <dgm:pt modelId="{5E729C2B-E1E8-4E42-A2CA-31B9B420252D}" type="pres">
      <dgm:prSet presAssocID="{A15A58C1-2C71-4561-9D5F-6D9FE27A76BC}" presName="childTextBox" presStyleLbl="fgAccFollowNode1" presStyleIdx="0" presStyleCnt="6">
        <dgm:presLayoutVars>
          <dgm:bulletEnabled val="1"/>
        </dgm:presLayoutVars>
      </dgm:prSet>
      <dgm:spPr/>
    </dgm:pt>
    <dgm:pt modelId="{383A9C07-76E8-46B0-9C71-2049DC3CE6D7}" type="pres">
      <dgm:prSet presAssocID="{7D9B736A-E0C5-416C-B3FE-207B597B1C8A}" presName="childTextBox" presStyleLbl="fgAccFollowNode1" presStyleIdx="1" presStyleCnt="6">
        <dgm:presLayoutVars>
          <dgm:bulletEnabled val="1"/>
        </dgm:presLayoutVars>
      </dgm:prSet>
      <dgm:spPr/>
    </dgm:pt>
    <dgm:pt modelId="{36800AA1-19D3-41A2-A405-97F048178FA7}" type="pres">
      <dgm:prSet presAssocID="{8C8064D0-8E79-4673-B3B8-6F36DDD56FAA}" presName="sp" presStyleCnt="0"/>
      <dgm:spPr/>
    </dgm:pt>
    <dgm:pt modelId="{15049FB2-CAA3-48D1-A51B-BCCF79C86B44}" type="pres">
      <dgm:prSet presAssocID="{A48ED1C4-9C00-4ECF-ABD8-D36830F55487}" presName="arrowAndChildren" presStyleCnt="0"/>
      <dgm:spPr/>
    </dgm:pt>
    <dgm:pt modelId="{077B6D2F-2B7F-4154-A855-99DEE220F1B6}" type="pres">
      <dgm:prSet presAssocID="{A48ED1C4-9C00-4ECF-ABD8-D36830F55487}" presName="parentTextArrow" presStyleLbl="node1" presStyleIdx="0" presStyleCnt="3"/>
      <dgm:spPr/>
    </dgm:pt>
    <dgm:pt modelId="{0062D1EB-0F95-42FC-A130-D04D6B0D6049}" type="pres">
      <dgm:prSet presAssocID="{A48ED1C4-9C00-4ECF-ABD8-D36830F55487}" presName="arrow" presStyleLbl="node1" presStyleIdx="1" presStyleCnt="3"/>
      <dgm:spPr/>
    </dgm:pt>
    <dgm:pt modelId="{E1FA8EA7-8547-4EF0-B17C-968D06EA5E2E}" type="pres">
      <dgm:prSet presAssocID="{A48ED1C4-9C00-4ECF-ABD8-D36830F55487}" presName="descendantArrow" presStyleCnt="0"/>
      <dgm:spPr/>
    </dgm:pt>
    <dgm:pt modelId="{BC76F1C1-5FE1-4F71-B456-7BA13AF519AB}" type="pres">
      <dgm:prSet presAssocID="{D1BA648B-AC49-4E48-8632-1C6B21F54446}" presName="childTextArrow" presStyleLbl="fgAccFollowNode1" presStyleIdx="2" presStyleCnt="6">
        <dgm:presLayoutVars>
          <dgm:bulletEnabled val="1"/>
        </dgm:presLayoutVars>
      </dgm:prSet>
      <dgm:spPr/>
    </dgm:pt>
    <dgm:pt modelId="{2BC1405A-5B50-4A53-9C84-6D016CE72C9C}" type="pres">
      <dgm:prSet presAssocID="{213620EA-9833-4E70-992A-A7D70054652A}" presName="childTextArrow" presStyleLbl="fgAccFollowNode1" presStyleIdx="3" presStyleCnt="6">
        <dgm:presLayoutVars>
          <dgm:bulletEnabled val="1"/>
        </dgm:presLayoutVars>
      </dgm:prSet>
      <dgm:spPr/>
    </dgm:pt>
    <dgm:pt modelId="{24A660A9-04FD-4669-B6D7-42607EE5B252}" type="pres">
      <dgm:prSet presAssocID="{63B6CF15-7DD9-4DF5-8694-A6DEA1B6DAB6}" presName="sp" presStyleCnt="0"/>
      <dgm:spPr/>
    </dgm:pt>
    <dgm:pt modelId="{9FC89715-7E47-48D2-99D3-538B22212156}" type="pres">
      <dgm:prSet presAssocID="{40CAAF19-5ADD-478A-AA02-1CB2EDC4482E}" presName="arrowAndChildren" presStyleCnt="0"/>
      <dgm:spPr/>
    </dgm:pt>
    <dgm:pt modelId="{A8A347B1-63F7-45C5-8939-0D8F3897C61A}" type="pres">
      <dgm:prSet presAssocID="{40CAAF19-5ADD-478A-AA02-1CB2EDC4482E}" presName="parentTextArrow" presStyleLbl="node1" presStyleIdx="1" presStyleCnt="3"/>
      <dgm:spPr/>
    </dgm:pt>
    <dgm:pt modelId="{9B7530E8-C921-4FD3-B786-88FED81BB082}" type="pres">
      <dgm:prSet presAssocID="{40CAAF19-5ADD-478A-AA02-1CB2EDC4482E}" presName="arrow" presStyleLbl="node1" presStyleIdx="2" presStyleCnt="3"/>
      <dgm:spPr/>
    </dgm:pt>
    <dgm:pt modelId="{EA84960A-31A5-4A26-BC00-874B4ED5F5F6}" type="pres">
      <dgm:prSet presAssocID="{40CAAF19-5ADD-478A-AA02-1CB2EDC4482E}" presName="descendantArrow" presStyleCnt="0"/>
      <dgm:spPr/>
    </dgm:pt>
    <dgm:pt modelId="{8E7FBCFC-501C-4D7B-852C-EBA6F6805A03}" type="pres">
      <dgm:prSet presAssocID="{8C419F1A-E3BA-4317-9BD0-3DE04C453A97}" presName="childTextArrow" presStyleLbl="fgAccFollowNode1" presStyleIdx="4" presStyleCnt="6">
        <dgm:presLayoutVars>
          <dgm:bulletEnabled val="1"/>
        </dgm:presLayoutVars>
      </dgm:prSet>
      <dgm:spPr/>
    </dgm:pt>
    <dgm:pt modelId="{12D1DB96-F3AF-4190-91DF-3D91EF60E439}" type="pres">
      <dgm:prSet presAssocID="{9C009E66-0F75-4920-A4EF-F4753F0CAF80}" presName="childTextArrow" presStyleLbl="fgAccFollowNode1" presStyleIdx="5" presStyleCnt="6">
        <dgm:presLayoutVars>
          <dgm:bulletEnabled val="1"/>
        </dgm:presLayoutVars>
      </dgm:prSet>
      <dgm:spPr/>
    </dgm:pt>
  </dgm:ptLst>
  <dgm:cxnLst>
    <dgm:cxn modelId="{4862E70D-F3EF-47F6-9A6A-3468AD011970}" type="presOf" srcId="{8A322CD1-42C5-4F0F-A908-F0844414BA2F}" destId="{9129BAC6-B6F7-4827-9B7A-8D396CE8A9A0}" srcOrd="0" destOrd="0" presId="urn:microsoft.com/office/officeart/2005/8/layout/process4"/>
    <dgm:cxn modelId="{B35A190E-0C40-4F7E-BA13-8F15E1BE0559}" type="presOf" srcId="{A15A58C1-2C71-4561-9D5F-6D9FE27A76BC}" destId="{5E729C2B-E1E8-4E42-A2CA-31B9B420252D}" srcOrd="0" destOrd="0" presId="urn:microsoft.com/office/officeart/2005/8/layout/process4"/>
    <dgm:cxn modelId="{1778ED12-C15E-46C1-9B3E-CEFAA562665C}" type="presOf" srcId="{5F1E0862-2EEF-4AD1-A8B3-A4637976AE15}" destId="{EFEC4A45-3A4F-41D9-AFBD-4A763A4F7FEC}" srcOrd="0" destOrd="0" presId="urn:microsoft.com/office/officeart/2005/8/layout/process4"/>
    <dgm:cxn modelId="{850E1E16-9B96-441E-B474-5F2E9B4CF81F}" type="presOf" srcId="{8A322CD1-42C5-4F0F-A908-F0844414BA2F}" destId="{AB196DC9-19FF-4D99-865F-355EAFBBC957}" srcOrd="1" destOrd="0" presId="urn:microsoft.com/office/officeart/2005/8/layout/process4"/>
    <dgm:cxn modelId="{108C3316-C522-4795-8F2B-218A94FCAE36}" type="presOf" srcId="{A48ED1C4-9C00-4ECF-ABD8-D36830F55487}" destId="{077B6D2F-2B7F-4154-A855-99DEE220F1B6}" srcOrd="0" destOrd="0" presId="urn:microsoft.com/office/officeart/2005/8/layout/process4"/>
    <dgm:cxn modelId="{91078E26-1BD2-4ECF-87B4-02757284CE17}" type="presOf" srcId="{213620EA-9833-4E70-992A-A7D70054652A}" destId="{2BC1405A-5B50-4A53-9C84-6D016CE72C9C}" srcOrd="0" destOrd="0" presId="urn:microsoft.com/office/officeart/2005/8/layout/process4"/>
    <dgm:cxn modelId="{14504E27-B1FB-4B16-B24F-867BD527B245}" srcId="{8A322CD1-42C5-4F0F-A908-F0844414BA2F}" destId="{A15A58C1-2C71-4561-9D5F-6D9FE27A76BC}" srcOrd="0" destOrd="0" parTransId="{87676FFD-2179-4547-BEB1-0E1DA940B719}" sibTransId="{134876AF-E397-44B1-8278-C1D273573C88}"/>
    <dgm:cxn modelId="{8D557B38-B06B-4F78-8B59-C9937808EC88}" type="presOf" srcId="{7D9B736A-E0C5-416C-B3FE-207B597B1C8A}" destId="{383A9C07-76E8-46B0-9C71-2049DC3CE6D7}" srcOrd="0" destOrd="0" presId="urn:microsoft.com/office/officeart/2005/8/layout/process4"/>
    <dgm:cxn modelId="{0CF0D239-9DD7-43E8-A552-414368559226}" srcId="{A48ED1C4-9C00-4ECF-ABD8-D36830F55487}" destId="{213620EA-9833-4E70-992A-A7D70054652A}" srcOrd="1" destOrd="0" parTransId="{2F7975FE-31EE-4A22-958F-D7DABE6EBB05}" sibTransId="{B38E67F6-6270-4120-94D1-D7B04911B5D1}"/>
    <dgm:cxn modelId="{BDE71C5E-0298-401E-A6D0-8C1A6D0542CC}" type="presOf" srcId="{D1BA648B-AC49-4E48-8632-1C6B21F54446}" destId="{BC76F1C1-5FE1-4F71-B456-7BA13AF519AB}" srcOrd="0" destOrd="0" presId="urn:microsoft.com/office/officeart/2005/8/layout/process4"/>
    <dgm:cxn modelId="{DF36176E-D880-4B9A-AB21-B0A0D1B78604}" srcId="{5F1E0862-2EEF-4AD1-A8B3-A4637976AE15}" destId="{A48ED1C4-9C00-4ECF-ABD8-D36830F55487}" srcOrd="1" destOrd="0" parTransId="{BE81FED9-9795-4416-933D-AAF7694E4A41}" sibTransId="{8C8064D0-8E79-4673-B3B8-6F36DDD56FAA}"/>
    <dgm:cxn modelId="{259BB170-E585-48DE-B804-5A0C2AC4E1C1}" srcId="{A48ED1C4-9C00-4ECF-ABD8-D36830F55487}" destId="{D1BA648B-AC49-4E48-8632-1C6B21F54446}" srcOrd="0" destOrd="0" parTransId="{2C816BBB-3170-4CA3-84A3-3DC9235DC4F0}" sibTransId="{AB692E79-F5F9-4C15-A80F-15E01FBAF84F}"/>
    <dgm:cxn modelId="{10887287-E70E-479D-93A4-7FABAA58C9BB}" type="presOf" srcId="{8C419F1A-E3BA-4317-9BD0-3DE04C453A97}" destId="{8E7FBCFC-501C-4D7B-852C-EBA6F6805A03}" srcOrd="0" destOrd="0" presId="urn:microsoft.com/office/officeart/2005/8/layout/process4"/>
    <dgm:cxn modelId="{35677398-8964-44DA-A5BC-A817BABF663D}" srcId="{5F1E0862-2EEF-4AD1-A8B3-A4637976AE15}" destId="{40CAAF19-5ADD-478A-AA02-1CB2EDC4482E}" srcOrd="0" destOrd="0" parTransId="{38D6C0E3-D660-4DCB-918D-65043E6F9109}" sibTransId="{63B6CF15-7DD9-4DF5-8694-A6DEA1B6DAB6}"/>
    <dgm:cxn modelId="{0E64C698-D1F3-496B-AB1E-411EA9159223}" type="presOf" srcId="{40CAAF19-5ADD-478A-AA02-1CB2EDC4482E}" destId="{A8A347B1-63F7-45C5-8939-0D8F3897C61A}" srcOrd="0" destOrd="0" presId="urn:microsoft.com/office/officeart/2005/8/layout/process4"/>
    <dgm:cxn modelId="{EB9D50A9-1FD9-4D0C-862D-1FE7EF7B1F1D}" type="presOf" srcId="{9C009E66-0F75-4920-A4EF-F4753F0CAF80}" destId="{12D1DB96-F3AF-4190-91DF-3D91EF60E439}" srcOrd="0" destOrd="0" presId="urn:microsoft.com/office/officeart/2005/8/layout/process4"/>
    <dgm:cxn modelId="{453ACBB0-8497-4671-872F-27A4759AF62C}" type="presOf" srcId="{40CAAF19-5ADD-478A-AA02-1CB2EDC4482E}" destId="{9B7530E8-C921-4FD3-B786-88FED81BB082}" srcOrd="1" destOrd="0" presId="urn:microsoft.com/office/officeart/2005/8/layout/process4"/>
    <dgm:cxn modelId="{F1C97AD2-58AA-44FB-AEE0-407F13F4E33B}" srcId="{40CAAF19-5ADD-478A-AA02-1CB2EDC4482E}" destId="{9C009E66-0F75-4920-A4EF-F4753F0CAF80}" srcOrd="1" destOrd="0" parTransId="{3F5D39E1-C0D9-4E95-8BE9-A4E44975F071}" sibTransId="{35FC36F9-6CD3-42E2-9625-C563D9795834}"/>
    <dgm:cxn modelId="{15C290D8-3F1C-4A4B-9DF5-EE925F55A672}" srcId="{8A322CD1-42C5-4F0F-A908-F0844414BA2F}" destId="{7D9B736A-E0C5-416C-B3FE-207B597B1C8A}" srcOrd="1" destOrd="0" parTransId="{EB982F66-BC84-4025-968D-38E839F3E6A4}" sibTransId="{BDE21AD5-6C45-4AB8-92AC-72C64D80DA1D}"/>
    <dgm:cxn modelId="{5F0C8AE6-3327-4CF5-AC96-B958940024DB}" srcId="{40CAAF19-5ADD-478A-AA02-1CB2EDC4482E}" destId="{8C419F1A-E3BA-4317-9BD0-3DE04C453A97}" srcOrd="0" destOrd="0" parTransId="{2CAB15FF-34D8-4CE5-B514-23B91D4DE954}" sibTransId="{A1062B64-F4AE-4079-B505-60BDD93647B4}"/>
    <dgm:cxn modelId="{867F3DF6-E83D-4C4F-ADC0-6BD4612C95CA}" srcId="{5F1E0862-2EEF-4AD1-A8B3-A4637976AE15}" destId="{8A322CD1-42C5-4F0F-A908-F0844414BA2F}" srcOrd="2" destOrd="0" parTransId="{0844C9B9-0AB8-4700-B6E3-AD5786A83D08}" sibTransId="{05C8AA59-4E08-483F-868C-EEFD6A5AC0E0}"/>
    <dgm:cxn modelId="{D9914CFA-22CF-49EE-9CF6-8752E5FA2342}" type="presOf" srcId="{A48ED1C4-9C00-4ECF-ABD8-D36830F55487}" destId="{0062D1EB-0F95-42FC-A130-D04D6B0D6049}" srcOrd="1" destOrd="0" presId="urn:microsoft.com/office/officeart/2005/8/layout/process4"/>
    <dgm:cxn modelId="{BD3F8BE6-A474-4A39-8538-99DE8C468C7F}" type="presParOf" srcId="{EFEC4A45-3A4F-41D9-AFBD-4A763A4F7FEC}" destId="{1E088CE4-8506-4127-B03C-853A5F227A69}" srcOrd="0" destOrd="0" presId="urn:microsoft.com/office/officeart/2005/8/layout/process4"/>
    <dgm:cxn modelId="{A4DAF4CB-61CF-4A6C-87E3-17752BB5EE9B}" type="presParOf" srcId="{1E088CE4-8506-4127-B03C-853A5F227A69}" destId="{9129BAC6-B6F7-4827-9B7A-8D396CE8A9A0}" srcOrd="0" destOrd="0" presId="urn:microsoft.com/office/officeart/2005/8/layout/process4"/>
    <dgm:cxn modelId="{D5CEBFAB-13C6-4F07-80C1-6C6EBE91FA5F}" type="presParOf" srcId="{1E088CE4-8506-4127-B03C-853A5F227A69}" destId="{AB196DC9-19FF-4D99-865F-355EAFBBC957}" srcOrd="1" destOrd="0" presId="urn:microsoft.com/office/officeart/2005/8/layout/process4"/>
    <dgm:cxn modelId="{6A48E6C2-28BB-4E94-83F5-999C9D2022EF}" type="presParOf" srcId="{1E088CE4-8506-4127-B03C-853A5F227A69}" destId="{3A262890-E742-451D-AF78-A1AB9C55A18F}" srcOrd="2" destOrd="0" presId="urn:microsoft.com/office/officeart/2005/8/layout/process4"/>
    <dgm:cxn modelId="{321E767A-A214-4C21-982E-B18836C9DEB7}" type="presParOf" srcId="{3A262890-E742-451D-AF78-A1AB9C55A18F}" destId="{5E729C2B-E1E8-4E42-A2CA-31B9B420252D}" srcOrd="0" destOrd="0" presId="urn:microsoft.com/office/officeart/2005/8/layout/process4"/>
    <dgm:cxn modelId="{5605711D-A931-4F03-8990-E3AFEAC6D70C}" type="presParOf" srcId="{3A262890-E742-451D-AF78-A1AB9C55A18F}" destId="{383A9C07-76E8-46B0-9C71-2049DC3CE6D7}" srcOrd="1" destOrd="0" presId="urn:microsoft.com/office/officeart/2005/8/layout/process4"/>
    <dgm:cxn modelId="{AB30151B-D8CD-447D-8A48-21FB6DA3499D}" type="presParOf" srcId="{EFEC4A45-3A4F-41D9-AFBD-4A763A4F7FEC}" destId="{36800AA1-19D3-41A2-A405-97F048178FA7}" srcOrd="1" destOrd="0" presId="urn:microsoft.com/office/officeart/2005/8/layout/process4"/>
    <dgm:cxn modelId="{64228A8A-928C-4F59-A7FE-8418C730E829}" type="presParOf" srcId="{EFEC4A45-3A4F-41D9-AFBD-4A763A4F7FEC}" destId="{15049FB2-CAA3-48D1-A51B-BCCF79C86B44}" srcOrd="2" destOrd="0" presId="urn:microsoft.com/office/officeart/2005/8/layout/process4"/>
    <dgm:cxn modelId="{FD8CF284-0174-46E3-A911-8E49E3748BF9}" type="presParOf" srcId="{15049FB2-CAA3-48D1-A51B-BCCF79C86B44}" destId="{077B6D2F-2B7F-4154-A855-99DEE220F1B6}" srcOrd="0" destOrd="0" presId="urn:microsoft.com/office/officeart/2005/8/layout/process4"/>
    <dgm:cxn modelId="{F35BAA0D-EB70-459F-A8B9-A9028C971B78}" type="presParOf" srcId="{15049FB2-CAA3-48D1-A51B-BCCF79C86B44}" destId="{0062D1EB-0F95-42FC-A130-D04D6B0D6049}" srcOrd="1" destOrd="0" presId="urn:microsoft.com/office/officeart/2005/8/layout/process4"/>
    <dgm:cxn modelId="{E8C50DD0-A526-4DF6-BC91-DF3915DCB951}" type="presParOf" srcId="{15049FB2-CAA3-48D1-A51B-BCCF79C86B44}" destId="{E1FA8EA7-8547-4EF0-B17C-968D06EA5E2E}" srcOrd="2" destOrd="0" presId="urn:microsoft.com/office/officeart/2005/8/layout/process4"/>
    <dgm:cxn modelId="{995A6922-7A93-4D15-ADE8-439F868FC1F2}" type="presParOf" srcId="{E1FA8EA7-8547-4EF0-B17C-968D06EA5E2E}" destId="{BC76F1C1-5FE1-4F71-B456-7BA13AF519AB}" srcOrd="0" destOrd="0" presId="urn:microsoft.com/office/officeart/2005/8/layout/process4"/>
    <dgm:cxn modelId="{71604A8A-7AE7-451B-A232-69C16963BB84}" type="presParOf" srcId="{E1FA8EA7-8547-4EF0-B17C-968D06EA5E2E}" destId="{2BC1405A-5B50-4A53-9C84-6D016CE72C9C}" srcOrd="1" destOrd="0" presId="urn:microsoft.com/office/officeart/2005/8/layout/process4"/>
    <dgm:cxn modelId="{F748B31B-8E4E-4D14-9B17-59A0C483B907}" type="presParOf" srcId="{EFEC4A45-3A4F-41D9-AFBD-4A763A4F7FEC}" destId="{24A660A9-04FD-4669-B6D7-42607EE5B252}" srcOrd="3" destOrd="0" presId="urn:microsoft.com/office/officeart/2005/8/layout/process4"/>
    <dgm:cxn modelId="{AEEE80BC-B351-4987-B062-CF28271FA8C9}" type="presParOf" srcId="{EFEC4A45-3A4F-41D9-AFBD-4A763A4F7FEC}" destId="{9FC89715-7E47-48D2-99D3-538B22212156}" srcOrd="4" destOrd="0" presId="urn:microsoft.com/office/officeart/2005/8/layout/process4"/>
    <dgm:cxn modelId="{D1AEEE0F-01D5-478C-8F6F-1D99739640E6}" type="presParOf" srcId="{9FC89715-7E47-48D2-99D3-538B22212156}" destId="{A8A347B1-63F7-45C5-8939-0D8F3897C61A}" srcOrd="0" destOrd="0" presId="urn:microsoft.com/office/officeart/2005/8/layout/process4"/>
    <dgm:cxn modelId="{2C8752E0-B709-4DE0-9C39-5B912BAA4103}" type="presParOf" srcId="{9FC89715-7E47-48D2-99D3-538B22212156}" destId="{9B7530E8-C921-4FD3-B786-88FED81BB082}" srcOrd="1" destOrd="0" presId="urn:microsoft.com/office/officeart/2005/8/layout/process4"/>
    <dgm:cxn modelId="{16DD895C-2F64-435D-BEC3-2B071BD3E201}" type="presParOf" srcId="{9FC89715-7E47-48D2-99D3-538B22212156}" destId="{EA84960A-31A5-4A26-BC00-874B4ED5F5F6}" srcOrd="2" destOrd="0" presId="urn:microsoft.com/office/officeart/2005/8/layout/process4"/>
    <dgm:cxn modelId="{6498E94C-3943-4324-B13C-B2B60D84C911}" type="presParOf" srcId="{EA84960A-31A5-4A26-BC00-874B4ED5F5F6}" destId="{8E7FBCFC-501C-4D7B-852C-EBA6F6805A03}" srcOrd="0" destOrd="0" presId="urn:microsoft.com/office/officeart/2005/8/layout/process4"/>
    <dgm:cxn modelId="{3EA3C66C-9A0C-49F5-A266-5F2897352AF7}" type="presParOf" srcId="{EA84960A-31A5-4A26-BC00-874B4ED5F5F6}" destId="{12D1DB96-F3AF-4190-91DF-3D91EF60E439}"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96DC9-19FF-4D99-865F-355EAFBBC957}">
      <dsp:nvSpPr>
        <dsp:cNvPr id="0" name=""/>
        <dsp:cNvSpPr/>
      </dsp:nvSpPr>
      <dsp:spPr>
        <a:xfrm>
          <a:off x="0" y="3663759"/>
          <a:ext cx="10661822" cy="12025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i="0" kern="1200" dirty="0"/>
            <a:t>Testing and external validation of a multi-country </a:t>
          </a:r>
          <a:r>
            <a:rPr lang="lt-LT" sz="2400" b="1" i="0" kern="1200" dirty="0"/>
            <a:t>occupational</a:t>
          </a:r>
          <a:r>
            <a:rPr lang="en-US" sz="2400" b="1" i="0" kern="1200" dirty="0"/>
            <a:t> profile</a:t>
          </a:r>
        </a:p>
      </dsp:txBody>
      <dsp:txXfrm>
        <a:off x="0" y="3663759"/>
        <a:ext cx="10661822" cy="649364"/>
      </dsp:txXfrm>
    </dsp:sp>
    <dsp:sp modelId="{5E729C2B-E1E8-4E42-A2CA-31B9B420252D}">
      <dsp:nvSpPr>
        <dsp:cNvPr id="0" name=""/>
        <dsp:cNvSpPr/>
      </dsp:nvSpPr>
      <dsp:spPr>
        <a:xfrm>
          <a:off x="0" y="4289073"/>
          <a:ext cx="5330911" cy="5531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Testing and review of the </a:t>
          </a:r>
          <a:r>
            <a:rPr lang="lt-LT" sz="1800" kern="1200" dirty="0"/>
            <a:t>occupational </a:t>
          </a:r>
          <a:r>
            <a:rPr lang="en-US" sz="1800" kern="1200" dirty="0"/>
            <a:t>profile by relevant national institutions and stakeholders.</a:t>
          </a:r>
        </a:p>
      </dsp:txBody>
      <dsp:txXfrm>
        <a:off x="0" y="4289073"/>
        <a:ext cx="5330911" cy="553162"/>
      </dsp:txXfrm>
    </dsp:sp>
    <dsp:sp modelId="{383A9C07-76E8-46B0-9C71-2049DC3CE6D7}">
      <dsp:nvSpPr>
        <dsp:cNvPr id="0" name=""/>
        <dsp:cNvSpPr/>
      </dsp:nvSpPr>
      <dsp:spPr>
        <a:xfrm>
          <a:off x="5330911" y="4289073"/>
          <a:ext cx="5330911" cy="5531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Adjusting the </a:t>
          </a:r>
          <a:r>
            <a:rPr lang="lt-LT" sz="1800" kern="1200" dirty="0"/>
            <a:t>occupational</a:t>
          </a:r>
          <a:r>
            <a:rPr lang="en-US" sz="1800" kern="1200" dirty="0"/>
            <a:t> profile based on the feedback received.</a:t>
          </a:r>
        </a:p>
      </dsp:txBody>
      <dsp:txXfrm>
        <a:off x="5330911" y="4289073"/>
        <a:ext cx="5330911" cy="553162"/>
      </dsp:txXfrm>
    </dsp:sp>
    <dsp:sp modelId="{0062D1EB-0F95-42FC-A130-D04D6B0D6049}">
      <dsp:nvSpPr>
        <dsp:cNvPr id="0" name=""/>
        <dsp:cNvSpPr/>
      </dsp:nvSpPr>
      <dsp:spPr>
        <a:xfrm rot="10800000">
          <a:off x="0" y="1832309"/>
          <a:ext cx="10661822" cy="184948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lt-LT" sz="2400" b="1" i="0" kern="1200" dirty="0"/>
            <a:t>Drafting a Multi-country Occupational Profile</a:t>
          </a:r>
          <a:endParaRPr lang="en-US" sz="2400" b="1" i="0" kern="1200" dirty="0"/>
        </a:p>
      </dsp:txBody>
      <dsp:txXfrm rot="-10800000">
        <a:off x="0" y="1832309"/>
        <a:ext cx="10661822" cy="649170"/>
      </dsp:txXfrm>
    </dsp:sp>
    <dsp:sp modelId="{BC76F1C1-5FE1-4F71-B456-7BA13AF519AB}">
      <dsp:nvSpPr>
        <dsp:cNvPr id="0" name=""/>
        <dsp:cNvSpPr/>
      </dsp:nvSpPr>
      <dsp:spPr>
        <a:xfrm>
          <a:off x="0" y="2481479"/>
          <a:ext cx="5330911" cy="552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Comparison and synthesis of national information sources.</a:t>
          </a:r>
        </a:p>
      </dsp:txBody>
      <dsp:txXfrm>
        <a:off x="0" y="2481479"/>
        <a:ext cx="5330911" cy="552996"/>
      </dsp:txXfrm>
    </dsp:sp>
    <dsp:sp modelId="{2BC1405A-5B50-4A53-9C84-6D016CE72C9C}">
      <dsp:nvSpPr>
        <dsp:cNvPr id="0" name=""/>
        <dsp:cNvSpPr/>
      </dsp:nvSpPr>
      <dsp:spPr>
        <a:xfrm>
          <a:off x="5330911" y="2481479"/>
          <a:ext cx="5330911" cy="552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Comparison of the intermediate project with international qualification standards, synthesis.</a:t>
          </a:r>
        </a:p>
      </dsp:txBody>
      <dsp:txXfrm>
        <a:off x="5330911" y="2481479"/>
        <a:ext cx="5330911" cy="552996"/>
      </dsp:txXfrm>
    </dsp:sp>
    <dsp:sp modelId="{9B7530E8-C921-4FD3-B786-88FED81BB082}">
      <dsp:nvSpPr>
        <dsp:cNvPr id="0" name=""/>
        <dsp:cNvSpPr/>
      </dsp:nvSpPr>
      <dsp:spPr>
        <a:xfrm rot="10800000">
          <a:off x="0" y="860"/>
          <a:ext cx="10661822" cy="1849487"/>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i="0" kern="1200" dirty="0"/>
            <a:t>Collection, selection and analysis of secondary data and information on specific qualifications and related occupations</a:t>
          </a:r>
        </a:p>
      </dsp:txBody>
      <dsp:txXfrm rot="-10800000">
        <a:off x="0" y="860"/>
        <a:ext cx="10661822" cy="649170"/>
      </dsp:txXfrm>
    </dsp:sp>
    <dsp:sp modelId="{8E7FBCFC-501C-4D7B-852C-EBA6F6805A03}">
      <dsp:nvSpPr>
        <dsp:cNvPr id="0" name=""/>
        <dsp:cNvSpPr/>
      </dsp:nvSpPr>
      <dsp:spPr>
        <a:xfrm>
          <a:off x="0" y="650030"/>
          <a:ext cx="5330911" cy="552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Search, collection and selection of relevant documents</a:t>
          </a:r>
          <a:r>
            <a:rPr lang="ru-RU" sz="1800" kern="1200" dirty="0"/>
            <a:t>.</a:t>
          </a:r>
          <a:endParaRPr lang="en-US" sz="1800" kern="1200" dirty="0"/>
        </a:p>
      </dsp:txBody>
      <dsp:txXfrm>
        <a:off x="0" y="650030"/>
        <a:ext cx="5330911" cy="552996"/>
      </dsp:txXfrm>
    </dsp:sp>
    <dsp:sp modelId="{12D1DB96-F3AF-4190-91DF-3D91EF60E439}">
      <dsp:nvSpPr>
        <dsp:cNvPr id="0" name=""/>
        <dsp:cNvSpPr/>
      </dsp:nvSpPr>
      <dsp:spPr>
        <a:xfrm>
          <a:off x="5330911" y="650030"/>
          <a:ext cx="5330911" cy="55299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Content analysis of documents using the provided template.</a:t>
          </a:r>
        </a:p>
      </dsp:txBody>
      <dsp:txXfrm>
        <a:off x="5330911" y="650030"/>
        <a:ext cx="5330911" cy="55299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D1E42-9283-C223-9A8B-0F37C25706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22383146-67FE-4EFB-44A4-1CE67187FB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A1F00440-29B6-0596-42EB-E4F24CF407DE}"/>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5" name="Footer Placeholder 4">
            <a:extLst>
              <a:ext uri="{FF2B5EF4-FFF2-40B4-BE49-F238E27FC236}">
                <a16:creationId xmlns:a16="http://schemas.microsoft.com/office/drawing/2014/main" id="{AE2185FD-C26A-9CF6-BEC2-18E25D29DBE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6A25074A-0A9C-EDD2-F099-4055D320E049}"/>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3159941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DEDEB-9FAF-5341-B073-F21901303921}"/>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33FE9770-D745-B9CD-F9B8-07A384E8E7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DF070024-8ACA-A6BA-1941-AC8234F5CC05}"/>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5" name="Footer Placeholder 4">
            <a:extLst>
              <a:ext uri="{FF2B5EF4-FFF2-40B4-BE49-F238E27FC236}">
                <a16:creationId xmlns:a16="http://schemas.microsoft.com/office/drawing/2014/main" id="{DB35EA4F-8874-BCB2-49BF-525E0462E73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9FADD3CD-B193-C405-5DE1-856892C144C7}"/>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3829573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CB9F-9D9C-47B5-2DED-EA5072D768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F7F3F01F-4DC0-9BC7-A4A2-049C0A5896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1E92F2-30D2-AF06-82F1-36934C2ACC9F}"/>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5" name="Footer Placeholder 4">
            <a:extLst>
              <a:ext uri="{FF2B5EF4-FFF2-40B4-BE49-F238E27FC236}">
                <a16:creationId xmlns:a16="http://schemas.microsoft.com/office/drawing/2014/main" id="{F1EC43D8-E857-5BCF-E794-DA0E63DFD37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FEC68811-E776-314C-0504-0E25D71990C4}"/>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1780560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4A375-259F-1F5B-A54F-E2F04EE982CC}"/>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907F05C5-16E4-6DCA-7484-5016763A61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2EDE63E4-3CE5-1035-9E04-0639517187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00697F11-1C5E-804C-8BC8-124BF9337F4B}"/>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6" name="Footer Placeholder 5">
            <a:extLst>
              <a:ext uri="{FF2B5EF4-FFF2-40B4-BE49-F238E27FC236}">
                <a16:creationId xmlns:a16="http://schemas.microsoft.com/office/drawing/2014/main" id="{CBD593EE-2792-4C30-9FA5-F4F223362E1B}"/>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A974CFEE-EFEB-1747-E616-6DA171A5A670}"/>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3164874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49A93-AAB4-DA14-F7DE-FB86719D7D3D}"/>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7A8809C7-840C-686E-F911-FB8E216667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E05914-27B5-596B-89BA-2EBB706C05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E5F67884-A45B-3DBE-126F-CB785F07A5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70C232-21B6-2A30-AEAF-27D97106E8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C96D46C8-43BC-3595-F385-D651EC68F3AE}"/>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8" name="Footer Placeholder 7">
            <a:extLst>
              <a:ext uri="{FF2B5EF4-FFF2-40B4-BE49-F238E27FC236}">
                <a16:creationId xmlns:a16="http://schemas.microsoft.com/office/drawing/2014/main" id="{B29441A5-FB7A-6FC0-C22B-56D2B9623841}"/>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7BE784BD-90A8-B911-897D-A20CD9FE4AB1}"/>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2724262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5E91C-77AD-0149-6B15-9CF25FA1F2C7}"/>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F0230909-5242-A107-5755-8E207714786D}"/>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4" name="Footer Placeholder 3">
            <a:extLst>
              <a:ext uri="{FF2B5EF4-FFF2-40B4-BE49-F238E27FC236}">
                <a16:creationId xmlns:a16="http://schemas.microsoft.com/office/drawing/2014/main" id="{DDEEF85C-D94A-5B6D-6D0A-7DA9C935E95B}"/>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3717B346-BAFE-8C8A-B196-6417D7DB18E7}"/>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3712904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7F88F-7024-2BA5-00DC-B48245F79A8A}"/>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3" name="Footer Placeholder 2">
            <a:extLst>
              <a:ext uri="{FF2B5EF4-FFF2-40B4-BE49-F238E27FC236}">
                <a16:creationId xmlns:a16="http://schemas.microsoft.com/office/drawing/2014/main" id="{B7B30C26-E6FE-1050-AE08-A3C98CC8EDAA}"/>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151ACDC7-F81D-AE41-A1BE-52B6B8DFAFA9}"/>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234930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A616B-A6D1-0585-CAC8-3BC8D9DF19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EE6692BD-5D0B-3F33-390B-6FDCBA9B95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0A901149-6FD4-D9BB-E61A-29467EEC04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55E7FD-B609-66D3-BC95-93F6A0CD5794}"/>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6" name="Footer Placeholder 5">
            <a:extLst>
              <a:ext uri="{FF2B5EF4-FFF2-40B4-BE49-F238E27FC236}">
                <a16:creationId xmlns:a16="http://schemas.microsoft.com/office/drawing/2014/main" id="{C6B8F54C-AD57-0AAE-17F7-DC4457A5B719}"/>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DB8B0985-F0D8-61F2-9953-3A34B1F23D6D}"/>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3073583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609B-CE67-5DD1-A514-9DC7B03927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C9703702-16BB-4B39-B540-9596E8321D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8C912E52-C2CE-95CF-D357-CBF4507D1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547F53-4374-B115-CF47-D1640B0EB524}"/>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6" name="Footer Placeholder 5">
            <a:extLst>
              <a:ext uri="{FF2B5EF4-FFF2-40B4-BE49-F238E27FC236}">
                <a16:creationId xmlns:a16="http://schemas.microsoft.com/office/drawing/2014/main" id="{1F3702CB-E86C-BA4A-F084-74F99C1512A6}"/>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1023C076-C569-FCE4-53CA-6174155A6D99}"/>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4000560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BCF62-86F4-147D-B19F-B80ACAE8D4B6}"/>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370A104E-7AE3-2616-98AE-5D2CB122D0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BC4BAC57-DD40-E6D5-1D97-320165E39CE5}"/>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5" name="Footer Placeholder 4">
            <a:extLst>
              <a:ext uri="{FF2B5EF4-FFF2-40B4-BE49-F238E27FC236}">
                <a16:creationId xmlns:a16="http://schemas.microsoft.com/office/drawing/2014/main" id="{790372F2-2623-9637-1E76-98556D7CF33E}"/>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4224B2AB-90CB-CEC9-0C64-E06A21C2BD14}"/>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480124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DDE162-082D-C073-AEAF-3C311AB44F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E5A34A95-721F-724F-060D-20F38E6A7B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0A9E7525-741F-9CE1-684F-E1EDBC650730}"/>
              </a:ext>
            </a:extLst>
          </p:cNvPr>
          <p:cNvSpPr>
            <a:spLocks noGrp="1"/>
          </p:cNvSpPr>
          <p:nvPr>
            <p:ph type="dt" sz="half" idx="10"/>
          </p:nvPr>
        </p:nvSpPr>
        <p:spPr/>
        <p:txBody>
          <a:bodyPr/>
          <a:lstStyle/>
          <a:p>
            <a:fld id="{EE4D0065-0D6C-410E-AB74-3966209D169B}" type="datetimeFigureOut">
              <a:rPr lang="lt-LT" smtClean="0"/>
              <a:t>2026-07-27</a:t>
            </a:fld>
            <a:endParaRPr lang="lt-LT"/>
          </a:p>
        </p:txBody>
      </p:sp>
      <p:sp>
        <p:nvSpPr>
          <p:cNvPr id="5" name="Footer Placeholder 4">
            <a:extLst>
              <a:ext uri="{FF2B5EF4-FFF2-40B4-BE49-F238E27FC236}">
                <a16:creationId xmlns:a16="http://schemas.microsoft.com/office/drawing/2014/main" id="{A14D186E-6B91-9D4E-F83F-2C6E52471CC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980DB163-B12C-2BC7-7D5B-8DC8C3C249FD}"/>
              </a:ext>
            </a:extLst>
          </p:cNvPr>
          <p:cNvSpPr>
            <a:spLocks noGrp="1"/>
          </p:cNvSpPr>
          <p:nvPr>
            <p:ph type="sldNum" sz="quarter" idx="12"/>
          </p:nvPr>
        </p:nvSpPr>
        <p:spPr/>
        <p:txBody>
          <a:bodyPr/>
          <a:lstStyle/>
          <a:p>
            <a:fld id="{24736BAE-BFA7-48A8-A6C2-7659F7B3E18C}" type="slidenum">
              <a:rPr lang="lt-LT" smtClean="0"/>
              <a:t>‹#›</a:t>
            </a:fld>
            <a:endParaRPr lang="lt-LT"/>
          </a:p>
        </p:txBody>
      </p:sp>
    </p:spTree>
    <p:extLst>
      <p:ext uri="{BB962C8B-B14F-4D97-AF65-F5344CB8AC3E}">
        <p14:creationId xmlns:p14="http://schemas.microsoft.com/office/powerpoint/2010/main" val="4128613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3D45ED-5C8E-EF7D-6D1C-EB3A2AAFB8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5C71C09A-DF25-3AC1-AAFD-51490616C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3536E0B0-4B4B-3CFE-DF85-4555857416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D0065-0D6C-410E-AB74-3966209D169B}" type="datetimeFigureOut">
              <a:rPr lang="lt-LT" smtClean="0"/>
              <a:t>2026-07-27</a:t>
            </a:fld>
            <a:endParaRPr lang="lt-LT"/>
          </a:p>
        </p:txBody>
      </p:sp>
      <p:sp>
        <p:nvSpPr>
          <p:cNvPr id="5" name="Footer Placeholder 4">
            <a:extLst>
              <a:ext uri="{FF2B5EF4-FFF2-40B4-BE49-F238E27FC236}">
                <a16:creationId xmlns:a16="http://schemas.microsoft.com/office/drawing/2014/main" id="{F919D438-E4C3-EBE7-D47A-7892EBCA22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8EFC4346-1E4C-0760-2013-E9AB4A56BA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736BAE-BFA7-48A8-A6C2-7659F7B3E18C}" type="slidenum">
              <a:rPr lang="lt-LT" smtClean="0"/>
              <a:t>‹#›</a:t>
            </a:fld>
            <a:endParaRPr lang="lt-LT"/>
          </a:p>
        </p:txBody>
      </p:sp>
    </p:spTree>
    <p:extLst>
      <p:ext uri="{BB962C8B-B14F-4D97-AF65-F5344CB8AC3E}">
        <p14:creationId xmlns:p14="http://schemas.microsoft.com/office/powerpoint/2010/main" val="502902634"/>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F62F4-94BE-884C-DA58-5AF216CD72C6}"/>
              </a:ext>
            </a:extLst>
          </p:cNvPr>
          <p:cNvSpPr>
            <a:spLocks noGrp="1"/>
          </p:cNvSpPr>
          <p:nvPr>
            <p:ph type="ctrTitle"/>
          </p:nvPr>
        </p:nvSpPr>
        <p:spPr>
          <a:xfrm>
            <a:off x="922638" y="3394798"/>
            <a:ext cx="10684475" cy="1831888"/>
          </a:xfrm>
        </p:spPr>
        <p:txBody>
          <a:bodyPr>
            <a:normAutofit fontScale="90000"/>
          </a:bodyPr>
          <a:lstStyle/>
          <a:p>
            <a:pPr>
              <a:lnSpc>
                <a:spcPct val="107000"/>
              </a:lnSpc>
              <a:spcAft>
                <a:spcPts val="800"/>
              </a:spcAft>
            </a:pP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lt-LT"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b="1" kern="100" dirty="0">
                <a:ea typeface="Aptos" panose="020B0004020202020204" pitchFamily="34" charset="0"/>
                <a:cs typeface="Arial" panose="020B0604020202020204" pitchFamily="34" charset="0"/>
              </a:rPr>
            </a:br>
            <a:br>
              <a:rPr lang="en-US" sz="4900" b="1" kern="100" dirty="0">
                <a:ea typeface="Aptos" panose="020B0004020202020204" pitchFamily="34" charset="0"/>
                <a:cs typeface="Arial" panose="020B0604020202020204" pitchFamily="34" charset="0"/>
              </a:rPr>
            </a:br>
            <a:br>
              <a:rPr lang="en-US" sz="4900" b="1" kern="100" dirty="0">
                <a:ea typeface="Aptos" panose="020B0004020202020204" pitchFamily="34" charset="0"/>
                <a:cs typeface="Arial" panose="020B0604020202020204" pitchFamily="34" charset="0"/>
              </a:rPr>
            </a:br>
            <a:br>
              <a:rPr lang="en-US" sz="4900" b="1" kern="100" dirty="0">
                <a:ea typeface="Aptos" panose="020B0004020202020204" pitchFamily="34" charset="0"/>
                <a:cs typeface="Arial" panose="020B0604020202020204" pitchFamily="34" charset="0"/>
              </a:rPr>
            </a:br>
            <a:br>
              <a:rPr lang="en-US" sz="4900" b="1" kern="100" dirty="0">
                <a:ea typeface="Aptos" panose="020B0004020202020204" pitchFamily="34" charset="0"/>
                <a:cs typeface="Arial" panose="020B0604020202020204" pitchFamily="34" charset="0"/>
              </a:rPr>
            </a:br>
            <a:r>
              <a:rPr lang="en-US" sz="4900" b="1" kern="100" dirty="0">
                <a:latin typeface="+mn-lt"/>
                <a:ea typeface="Aptos" panose="020B0004020202020204" pitchFamily="34" charset="0"/>
                <a:cs typeface="Arial" panose="020B0604020202020204" pitchFamily="34" charset="0"/>
              </a:rPr>
              <a:t>Use and the policy value of </a:t>
            </a:r>
            <a:r>
              <a:rPr lang="lt-LT" sz="4900" b="1" kern="100" dirty="0">
                <a:latin typeface="+mn-lt"/>
                <a:ea typeface="Aptos" panose="020B0004020202020204" pitchFamily="34" charset="0"/>
                <a:cs typeface="Arial" panose="020B0604020202020204" pitchFamily="34" charset="0"/>
              </a:rPr>
              <a:t>common (</a:t>
            </a:r>
            <a:r>
              <a:rPr lang="en-US" sz="4900" b="1" kern="100" dirty="0">
                <a:latin typeface="+mn-lt"/>
                <a:ea typeface="Aptos" panose="020B0004020202020204" pitchFamily="34" charset="0"/>
                <a:cs typeface="Arial" panose="020B0604020202020204" pitchFamily="34" charset="0"/>
              </a:rPr>
              <a:t>multi-country</a:t>
            </a:r>
            <a:r>
              <a:rPr lang="lt-LT" sz="4900" b="1" kern="100" dirty="0">
                <a:latin typeface="+mn-lt"/>
                <a:ea typeface="Aptos" panose="020B0004020202020204" pitchFamily="34" charset="0"/>
                <a:cs typeface="Arial" panose="020B0604020202020204" pitchFamily="34" charset="0"/>
              </a:rPr>
              <a:t>)</a:t>
            </a:r>
            <a:r>
              <a:rPr lang="en-US" sz="4900" b="1" kern="100" dirty="0">
                <a:latin typeface="+mn-lt"/>
                <a:ea typeface="Aptos" panose="020B0004020202020204" pitchFamily="34" charset="0"/>
                <a:cs typeface="Arial" panose="020B0604020202020204" pitchFamily="34" charset="0"/>
              </a:rPr>
              <a:t> occupational profiles</a:t>
            </a:r>
            <a:br>
              <a:rPr lang="en-US" sz="4900" b="1" kern="100" dirty="0">
                <a:latin typeface="+mn-lt"/>
                <a:ea typeface="Aptos" panose="020B0004020202020204" pitchFamily="34" charset="0"/>
                <a:cs typeface="Arial" panose="020B0604020202020204" pitchFamily="34" charset="0"/>
              </a:rPr>
            </a:br>
            <a:br>
              <a:rPr lang="en-US" sz="3600" b="1" kern="100" dirty="0">
                <a:latin typeface="+mn-lt"/>
                <a:ea typeface="Aptos" panose="020B0004020202020204" pitchFamily="34" charset="0"/>
                <a:cs typeface="Arial" panose="020B0604020202020204" pitchFamily="34" charset="0"/>
              </a:rPr>
            </a:br>
            <a:endParaRPr lang="lt-LT" sz="3600" b="1" dirty="0">
              <a:latin typeface="+mn-lt"/>
            </a:endParaRPr>
          </a:p>
        </p:txBody>
      </p:sp>
      <p:sp>
        <p:nvSpPr>
          <p:cNvPr id="3" name="Subtitle 2">
            <a:extLst>
              <a:ext uri="{FF2B5EF4-FFF2-40B4-BE49-F238E27FC236}">
                <a16:creationId xmlns:a16="http://schemas.microsoft.com/office/drawing/2014/main" id="{0076FA97-96A0-2043-94E1-0A8359115C9B}"/>
              </a:ext>
            </a:extLst>
          </p:cNvPr>
          <p:cNvSpPr>
            <a:spLocks noGrp="1"/>
          </p:cNvSpPr>
          <p:nvPr>
            <p:ph type="subTitle" idx="1"/>
          </p:nvPr>
        </p:nvSpPr>
        <p:spPr>
          <a:xfrm>
            <a:off x="1524000" y="4310742"/>
            <a:ext cx="9144000" cy="947057"/>
          </a:xfrm>
        </p:spPr>
        <p:txBody>
          <a:bodyPr/>
          <a:lstStyle/>
          <a:p>
            <a:r>
              <a:rPr lang="en-US" b="1" kern="100" dirty="0">
                <a:ea typeface="Aptos" panose="020B0004020202020204" pitchFamily="34" charset="0"/>
                <a:cs typeface="Arial" panose="020B0604020202020204" pitchFamily="34" charset="0"/>
              </a:rPr>
              <a:t>Vidmantas </a:t>
            </a:r>
            <a:r>
              <a:rPr lang="en-US" b="1" kern="100" dirty="0" err="1">
                <a:ea typeface="Aptos" panose="020B0004020202020204" pitchFamily="34" charset="0"/>
                <a:cs typeface="Arial" panose="020B0604020202020204" pitchFamily="34" charset="0"/>
              </a:rPr>
              <a:t>Tūtlys</a:t>
            </a:r>
            <a:r>
              <a:rPr lang="en-US" b="1" kern="100" dirty="0">
                <a:ea typeface="Aptos" panose="020B0004020202020204" pitchFamily="34" charset="0"/>
                <a:cs typeface="Arial" panose="020B0604020202020204" pitchFamily="34" charset="0"/>
              </a:rPr>
              <a:t>, 28-07-2026</a:t>
            </a:r>
            <a:endParaRPr lang="lt-LT" dirty="0"/>
          </a:p>
        </p:txBody>
      </p:sp>
      <p:pic>
        <p:nvPicPr>
          <p:cNvPr id="6" name="Picture 5">
            <a:extLst>
              <a:ext uri="{FF2B5EF4-FFF2-40B4-BE49-F238E27FC236}">
                <a16:creationId xmlns:a16="http://schemas.microsoft.com/office/drawing/2014/main" id="{027D6089-2995-1632-7816-D91FF3388A54}"/>
              </a:ext>
            </a:extLst>
          </p:cNvPr>
          <p:cNvPicPr>
            <a:picLocks noChangeAspect="1"/>
          </p:cNvPicPr>
          <p:nvPr/>
        </p:nvPicPr>
        <p:blipFill>
          <a:blip r:embed="rId2"/>
          <a:stretch>
            <a:fillRect/>
          </a:stretch>
        </p:blipFill>
        <p:spPr>
          <a:xfrm>
            <a:off x="485545" y="267740"/>
            <a:ext cx="1805479" cy="1463902"/>
          </a:xfrm>
          <a:prstGeom prst="rect">
            <a:avLst/>
          </a:prstGeom>
        </p:spPr>
      </p:pic>
      <p:pic>
        <p:nvPicPr>
          <p:cNvPr id="7" name="Picture 6" descr="Graphical user interface, text&#10;&#10;Description automatically generated">
            <a:extLst>
              <a:ext uri="{FF2B5EF4-FFF2-40B4-BE49-F238E27FC236}">
                <a16:creationId xmlns:a16="http://schemas.microsoft.com/office/drawing/2014/main" id="{28E533D6-EC56-5B51-35B6-D95F2A55D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8196" y="670642"/>
            <a:ext cx="2698531" cy="565305"/>
          </a:xfrm>
          <a:prstGeom prst="rect">
            <a:avLst/>
          </a:prstGeom>
        </p:spPr>
      </p:pic>
    </p:spTree>
    <p:extLst>
      <p:ext uri="{BB962C8B-B14F-4D97-AF65-F5344CB8AC3E}">
        <p14:creationId xmlns:p14="http://schemas.microsoft.com/office/powerpoint/2010/main" val="2503711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E161-91EA-1FD9-A392-BFB813E1F15A}"/>
              </a:ext>
            </a:extLst>
          </p:cNvPr>
          <p:cNvSpPr>
            <a:spLocks noGrp="1"/>
          </p:cNvSpPr>
          <p:nvPr>
            <p:ph type="title"/>
          </p:nvPr>
        </p:nvSpPr>
        <p:spPr>
          <a:xfrm>
            <a:off x="838200" y="849890"/>
            <a:ext cx="10515600" cy="840798"/>
          </a:xfrm>
        </p:spPr>
        <p:txBody>
          <a:bodyPr/>
          <a:lstStyle/>
          <a:p>
            <a:r>
              <a:rPr lang="lt-LT" b="1" dirty="0">
                <a:latin typeface="+mn-lt"/>
              </a:rPr>
              <a:t>Outline</a:t>
            </a:r>
            <a:endParaRPr lang="lt-LT" dirty="0">
              <a:latin typeface="+mn-lt"/>
            </a:endParaRPr>
          </a:p>
        </p:txBody>
      </p:sp>
      <p:sp>
        <p:nvSpPr>
          <p:cNvPr id="3" name="Content Placeholder 2">
            <a:extLst>
              <a:ext uri="{FF2B5EF4-FFF2-40B4-BE49-F238E27FC236}">
                <a16:creationId xmlns:a16="http://schemas.microsoft.com/office/drawing/2014/main" id="{48967017-F532-9F18-07F1-ED95038AEC5F}"/>
              </a:ext>
            </a:extLst>
          </p:cNvPr>
          <p:cNvSpPr>
            <a:spLocks noGrp="1"/>
          </p:cNvSpPr>
          <p:nvPr>
            <p:ph idx="1"/>
          </p:nvPr>
        </p:nvSpPr>
        <p:spPr/>
        <p:txBody>
          <a:bodyPr/>
          <a:lstStyle/>
          <a:p>
            <a:pPr>
              <a:lnSpc>
                <a:spcPct val="80000"/>
              </a:lnSpc>
            </a:pPr>
            <a:r>
              <a:rPr lang="en-US" dirty="0"/>
              <a:t>The concept of a </a:t>
            </a:r>
            <a:r>
              <a:rPr lang="lt-LT" dirty="0"/>
              <a:t>multi</a:t>
            </a:r>
            <a:r>
              <a:rPr lang="en-US" dirty="0"/>
              <a:t>-country </a:t>
            </a:r>
            <a:r>
              <a:rPr lang="lt-LT" dirty="0"/>
              <a:t>occupational</a:t>
            </a:r>
            <a:r>
              <a:rPr lang="en-US" dirty="0"/>
              <a:t> profile</a:t>
            </a:r>
            <a:r>
              <a:rPr lang="lt-LT" dirty="0"/>
              <a:t>.</a:t>
            </a:r>
            <a:endParaRPr lang="en-US" dirty="0"/>
          </a:p>
          <a:p>
            <a:pPr>
              <a:lnSpc>
                <a:spcPct val="80000"/>
              </a:lnSpc>
            </a:pPr>
            <a:r>
              <a:rPr lang="en-US" dirty="0"/>
              <a:t>Goals, use and value of a </a:t>
            </a:r>
            <a:r>
              <a:rPr lang="lt-LT" dirty="0"/>
              <a:t>multi</a:t>
            </a:r>
            <a:r>
              <a:rPr lang="en-US" dirty="0"/>
              <a:t>-country </a:t>
            </a:r>
            <a:r>
              <a:rPr lang="lt-LT" dirty="0"/>
              <a:t>occupational</a:t>
            </a:r>
            <a:r>
              <a:rPr lang="en-US" dirty="0"/>
              <a:t> profile</a:t>
            </a:r>
            <a:r>
              <a:rPr lang="lt-LT" dirty="0"/>
              <a:t>.</a:t>
            </a:r>
            <a:endParaRPr lang="en-US" dirty="0"/>
          </a:p>
          <a:p>
            <a:pPr>
              <a:lnSpc>
                <a:spcPct val="80000"/>
              </a:lnSpc>
            </a:pPr>
            <a:r>
              <a:rPr lang="lt-LT" dirty="0"/>
              <a:t>Preconditions </a:t>
            </a:r>
            <a:r>
              <a:rPr lang="en-US" dirty="0">
                <a:cs typeface="Arial" panose="020B0604020202020204" pitchFamily="34" charset="0"/>
              </a:rPr>
              <a:t>created by </a:t>
            </a:r>
            <a:r>
              <a:rPr lang="lt-LT" dirty="0">
                <a:cs typeface="Arial" panose="020B0604020202020204" pitchFamily="34" charset="0"/>
              </a:rPr>
              <a:t>multi</a:t>
            </a:r>
            <a:r>
              <a:rPr lang="en-US" dirty="0">
                <a:cs typeface="Arial" panose="020B0604020202020204" pitchFamily="34" charset="0"/>
              </a:rPr>
              <a:t>-country </a:t>
            </a:r>
            <a:r>
              <a:rPr lang="lt-LT" dirty="0">
                <a:cs typeface="Arial" panose="020B0604020202020204" pitchFamily="34" charset="0"/>
              </a:rPr>
              <a:t>occupat</a:t>
            </a:r>
            <a:r>
              <a:rPr lang="en-US" dirty="0" err="1">
                <a:cs typeface="Arial" panose="020B0604020202020204" pitchFamily="34" charset="0"/>
              </a:rPr>
              <a:t>ional</a:t>
            </a:r>
            <a:r>
              <a:rPr lang="en-US" dirty="0">
                <a:cs typeface="Arial" panose="020B0604020202020204" pitchFamily="34" charset="0"/>
              </a:rPr>
              <a:t> profiles for the development of a regional qualifications system</a:t>
            </a:r>
            <a:r>
              <a:rPr lang="lt-LT" dirty="0">
                <a:cs typeface="Arial" panose="020B0604020202020204" pitchFamily="34" charset="0"/>
              </a:rPr>
              <a:t>s</a:t>
            </a:r>
            <a:endParaRPr lang="en-US" dirty="0"/>
          </a:p>
          <a:p>
            <a:pPr>
              <a:lnSpc>
                <a:spcPct val="80000"/>
              </a:lnSpc>
            </a:pPr>
            <a:endParaRPr lang="en-US" dirty="0"/>
          </a:p>
          <a:p>
            <a:pPr marL="0" indent="0">
              <a:lnSpc>
                <a:spcPct val="80000"/>
              </a:lnSpc>
              <a:buNone/>
            </a:pPr>
            <a:endParaRPr lang="en-US" dirty="0"/>
          </a:p>
        </p:txBody>
      </p:sp>
      <p:pic>
        <p:nvPicPr>
          <p:cNvPr id="4" name="Picture 3">
            <a:extLst>
              <a:ext uri="{FF2B5EF4-FFF2-40B4-BE49-F238E27FC236}">
                <a16:creationId xmlns:a16="http://schemas.microsoft.com/office/drawing/2014/main" id="{391C8236-516C-21C4-3FAB-C20C3AD3542C}"/>
              </a:ext>
            </a:extLst>
          </p:cNvPr>
          <p:cNvPicPr>
            <a:picLocks noChangeAspect="1"/>
          </p:cNvPicPr>
          <p:nvPr/>
        </p:nvPicPr>
        <p:blipFill>
          <a:blip r:embed="rId2"/>
          <a:stretch>
            <a:fillRect/>
          </a:stretch>
        </p:blipFill>
        <p:spPr>
          <a:xfrm>
            <a:off x="838200" y="61334"/>
            <a:ext cx="1213022" cy="983532"/>
          </a:xfrm>
          <a:prstGeom prst="rect">
            <a:avLst/>
          </a:prstGeom>
        </p:spPr>
      </p:pic>
      <p:pic>
        <p:nvPicPr>
          <p:cNvPr id="5" name="Picture 4">
            <a:extLst>
              <a:ext uri="{FF2B5EF4-FFF2-40B4-BE49-F238E27FC236}">
                <a16:creationId xmlns:a16="http://schemas.microsoft.com/office/drawing/2014/main" id="{75712AFA-3329-5E76-4026-E2895E09BCF2}"/>
              </a:ext>
            </a:extLst>
          </p:cNvPr>
          <p:cNvPicPr>
            <a:picLocks noChangeAspect="1"/>
          </p:cNvPicPr>
          <p:nvPr/>
        </p:nvPicPr>
        <p:blipFill>
          <a:blip r:embed="rId3"/>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572859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8DE5-6F56-90F9-91B9-229DE63B1A5B}"/>
              </a:ext>
            </a:extLst>
          </p:cNvPr>
          <p:cNvSpPr>
            <a:spLocks noGrp="1"/>
          </p:cNvSpPr>
          <p:nvPr>
            <p:ph type="title"/>
          </p:nvPr>
        </p:nvSpPr>
        <p:spPr>
          <a:xfrm>
            <a:off x="838200" y="842920"/>
            <a:ext cx="10515600" cy="1325563"/>
          </a:xfrm>
        </p:spPr>
        <p:txBody>
          <a:bodyPr/>
          <a:lstStyle/>
          <a:p>
            <a:r>
              <a:rPr lang="en-US" b="1" dirty="0">
                <a:latin typeface="+mn-lt"/>
              </a:rPr>
              <a:t>The concept of </a:t>
            </a:r>
            <a:r>
              <a:rPr lang="lt-LT" b="1" dirty="0">
                <a:latin typeface="+mn-lt"/>
              </a:rPr>
              <a:t>multi</a:t>
            </a:r>
            <a:r>
              <a:rPr lang="en-US" b="1" dirty="0">
                <a:latin typeface="+mn-lt"/>
              </a:rPr>
              <a:t>-country </a:t>
            </a:r>
            <a:r>
              <a:rPr lang="lt-LT" b="1" dirty="0">
                <a:latin typeface="+mn-lt"/>
              </a:rPr>
              <a:t>occupational</a:t>
            </a:r>
            <a:r>
              <a:rPr lang="en-US" b="1" dirty="0">
                <a:latin typeface="+mn-lt"/>
              </a:rPr>
              <a:t> profile</a:t>
            </a:r>
            <a:endParaRPr lang="lt-LT" dirty="0">
              <a:latin typeface="+mn-lt"/>
            </a:endParaRPr>
          </a:p>
        </p:txBody>
      </p:sp>
      <p:sp>
        <p:nvSpPr>
          <p:cNvPr id="3" name="Content Placeholder 2">
            <a:extLst>
              <a:ext uri="{FF2B5EF4-FFF2-40B4-BE49-F238E27FC236}">
                <a16:creationId xmlns:a16="http://schemas.microsoft.com/office/drawing/2014/main" id="{AE828079-E618-ACB8-C6A3-8FC877CF182B}"/>
              </a:ext>
            </a:extLst>
          </p:cNvPr>
          <p:cNvSpPr>
            <a:spLocks noGrp="1"/>
          </p:cNvSpPr>
          <p:nvPr>
            <p:ph idx="1"/>
          </p:nvPr>
        </p:nvSpPr>
        <p:spPr>
          <a:xfrm>
            <a:off x="838200" y="2295182"/>
            <a:ext cx="10515600" cy="4351338"/>
          </a:xfrm>
        </p:spPr>
        <p:txBody>
          <a:bodyPr>
            <a:normAutofit lnSpcReduction="10000"/>
          </a:bodyPr>
          <a:lstStyle/>
          <a:p>
            <a:r>
              <a:rPr lang="en-US" b="1" dirty="0"/>
              <a:t>Descriptors of the key features of occupations and related qualifications </a:t>
            </a:r>
            <a:r>
              <a:rPr lang="en-US" dirty="0"/>
              <a:t>developed by experts from different countries on the basis of comparative analysis and serving as a benchmark for the comparability of national qualifications in a given geographical region.</a:t>
            </a:r>
          </a:p>
          <a:p>
            <a:r>
              <a:rPr lang="lt-LT" dirty="0"/>
              <a:t>Multi</a:t>
            </a:r>
            <a:r>
              <a:rPr lang="en-US" dirty="0"/>
              <a:t>-country</a:t>
            </a:r>
            <a:r>
              <a:rPr lang="lt-LT" dirty="0"/>
              <a:t> occupational</a:t>
            </a:r>
            <a:r>
              <a:rPr lang="en-US" dirty="0"/>
              <a:t> profiles focus only on the </a:t>
            </a:r>
            <a:r>
              <a:rPr lang="en-US" b="1" dirty="0"/>
              <a:t>general requirements for competencies and learning outcomes typical of qualifications </a:t>
            </a:r>
            <a:r>
              <a:rPr lang="en-US" dirty="0"/>
              <a:t>in countries within the region and do not cover all elements of national qualifications. </a:t>
            </a:r>
          </a:p>
          <a:p>
            <a:r>
              <a:rPr lang="en-US" dirty="0"/>
              <a:t>This tool is preferably complemented by </a:t>
            </a:r>
            <a:r>
              <a:rPr lang="en-US" b="1" dirty="0"/>
              <a:t>regional qualifications frameworks</a:t>
            </a:r>
            <a:r>
              <a:rPr lang="en-US" dirty="0"/>
              <a:t>, which allow for the seamless definition of qualification levels across the various NQFs within a region.</a:t>
            </a:r>
          </a:p>
          <a:p>
            <a:endParaRPr lang="lt-LT" dirty="0"/>
          </a:p>
        </p:txBody>
      </p:sp>
      <p:pic>
        <p:nvPicPr>
          <p:cNvPr id="4" name="Picture 3">
            <a:extLst>
              <a:ext uri="{FF2B5EF4-FFF2-40B4-BE49-F238E27FC236}">
                <a16:creationId xmlns:a16="http://schemas.microsoft.com/office/drawing/2014/main" id="{A8BE535D-A51D-3C71-6970-436E57E1FA9D}"/>
              </a:ext>
            </a:extLst>
          </p:cNvPr>
          <p:cNvPicPr>
            <a:picLocks noChangeAspect="1"/>
          </p:cNvPicPr>
          <p:nvPr/>
        </p:nvPicPr>
        <p:blipFill>
          <a:blip r:embed="rId2"/>
          <a:stretch>
            <a:fillRect/>
          </a:stretch>
        </p:blipFill>
        <p:spPr>
          <a:xfrm>
            <a:off x="838200" y="61334"/>
            <a:ext cx="1213022" cy="983532"/>
          </a:xfrm>
          <a:prstGeom prst="rect">
            <a:avLst/>
          </a:prstGeom>
        </p:spPr>
      </p:pic>
      <p:pic>
        <p:nvPicPr>
          <p:cNvPr id="5" name="Picture 4">
            <a:extLst>
              <a:ext uri="{FF2B5EF4-FFF2-40B4-BE49-F238E27FC236}">
                <a16:creationId xmlns:a16="http://schemas.microsoft.com/office/drawing/2014/main" id="{E4BC7F12-0B43-7498-FF26-23B2567F4754}"/>
              </a:ext>
            </a:extLst>
          </p:cNvPr>
          <p:cNvPicPr>
            <a:picLocks noChangeAspect="1"/>
          </p:cNvPicPr>
          <p:nvPr/>
        </p:nvPicPr>
        <p:blipFill>
          <a:blip r:embed="rId3"/>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3894137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6A00-17C0-1729-C28E-054BEA6C48C5}"/>
              </a:ext>
            </a:extLst>
          </p:cNvPr>
          <p:cNvSpPr>
            <a:spLocks noGrp="1"/>
          </p:cNvSpPr>
          <p:nvPr>
            <p:ph type="title"/>
          </p:nvPr>
        </p:nvSpPr>
        <p:spPr/>
        <p:txBody>
          <a:bodyPr/>
          <a:lstStyle/>
          <a:p>
            <a:pPr algn="ctr"/>
            <a:r>
              <a:rPr lang="en-US" b="1" dirty="0">
                <a:latin typeface="+mn-lt"/>
              </a:rPr>
              <a:t>Methodology </a:t>
            </a:r>
            <a:r>
              <a:rPr lang="lt-LT" b="1" dirty="0">
                <a:latin typeface="+mn-lt"/>
              </a:rPr>
              <a:t>of</a:t>
            </a:r>
            <a:r>
              <a:rPr lang="en-US" b="1" dirty="0">
                <a:latin typeface="+mn-lt"/>
              </a:rPr>
              <a:t> de</a:t>
            </a:r>
            <a:r>
              <a:rPr lang="lt-LT" b="1" dirty="0">
                <a:latin typeface="+mn-lt"/>
              </a:rPr>
              <a:t>sign </a:t>
            </a:r>
            <a:br>
              <a:rPr lang="ru-RU" b="1" dirty="0"/>
            </a:br>
            <a:endParaRPr lang="lt-LT" dirty="0"/>
          </a:p>
        </p:txBody>
      </p:sp>
      <p:graphicFrame>
        <p:nvGraphicFramePr>
          <p:cNvPr id="4" name="Content Placeholder 3">
            <a:extLst>
              <a:ext uri="{FF2B5EF4-FFF2-40B4-BE49-F238E27FC236}">
                <a16:creationId xmlns:a16="http://schemas.microsoft.com/office/drawing/2014/main" id="{7C265594-CAB9-78F6-D6F7-4F107792E721}"/>
              </a:ext>
            </a:extLst>
          </p:cNvPr>
          <p:cNvGraphicFramePr>
            <a:graphicFrameLocks noGrp="1"/>
          </p:cNvGraphicFramePr>
          <p:nvPr>
            <p:ph idx="1"/>
            <p:extLst>
              <p:ext uri="{D42A27DB-BD31-4B8C-83A1-F6EECF244321}">
                <p14:modId xmlns:p14="http://schemas.microsoft.com/office/powerpoint/2010/main" val="2499615205"/>
              </p:ext>
            </p:extLst>
          </p:nvPr>
        </p:nvGraphicFramePr>
        <p:xfrm>
          <a:off x="691978" y="1309816"/>
          <a:ext cx="10661822" cy="4867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99E52716-46FF-1ADE-774E-E45295AADEAF}"/>
              </a:ext>
            </a:extLst>
          </p:cNvPr>
          <p:cNvPicPr>
            <a:picLocks noChangeAspect="1"/>
          </p:cNvPicPr>
          <p:nvPr/>
        </p:nvPicPr>
        <p:blipFill>
          <a:blip r:embed="rId7"/>
          <a:stretch>
            <a:fillRect/>
          </a:stretch>
        </p:blipFill>
        <p:spPr>
          <a:xfrm>
            <a:off x="838200" y="61334"/>
            <a:ext cx="1213022" cy="983532"/>
          </a:xfrm>
          <a:prstGeom prst="rect">
            <a:avLst/>
          </a:prstGeom>
        </p:spPr>
      </p:pic>
      <p:pic>
        <p:nvPicPr>
          <p:cNvPr id="6" name="Picture 5">
            <a:extLst>
              <a:ext uri="{FF2B5EF4-FFF2-40B4-BE49-F238E27FC236}">
                <a16:creationId xmlns:a16="http://schemas.microsoft.com/office/drawing/2014/main" id="{F8AC8BBB-FE78-C0E0-FF97-5E985F993174}"/>
              </a:ext>
            </a:extLst>
          </p:cNvPr>
          <p:cNvPicPr>
            <a:picLocks noChangeAspect="1"/>
          </p:cNvPicPr>
          <p:nvPr/>
        </p:nvPicPr>
        <p:blipFill>
          <a:blip r:embed="rId8"/>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2818172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B1392-BAAE-3EFA-51F5-4561FD8748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EF93A-456A-5350-B368-EC4D4865DBFA}"/>
              </a:ext>
            </a:extLst>
          </p:cNvPr>
          <p:cNvSpPr>
            <a:spLocks noGrp="1"/>
          </p:cNvSpPr>
          <p:nvPr>
            <p:ph type="title"/>
          </p:nvPr>
        </p:nvSpPr>
        <p:spPr>
          <a:xfrm>
            <a:off x="838200" y="842920"/>
            <a:ext cx="10515600" cy="1325563"/>
          </a:xfrm>
        </p:spPr>
        <p:txBody>
          <a:bodyPr/>
          <a:lstStyle/>
          <a:p>
            <a:r>
              <a:rPr lang="en-US" b="1" dirty="0">
                <a:latin typeface="+mn-lt"/>
              </a:rPr>
              <a:t>The goal and mission of multi-country occupational profiles</a:t>
            </a:r>
            <a:endParaRPr lang="lt-LT" dirty="0">
              <a:latin typeface="+mn-lt"/>
            </a:endParaRPr>
          </a:p>
        </p:txBody>
      </p:sp>
      <p:sp>
        <p:nvSpPr>
          <p:cNvPr id="3" name="Content Placeholder 2">
            <a:extLst>
              <a:ext uri="{FF2B5EF4-FFF2-40B4-BE49-F238E27FC236}">
                <a16:creationId xmlns:a16="http://schemas.microsoft.com/office/drawing/2014/main" id="{7E4A15C0-E6D0-0415-C484-90221B75EB60}"/>
              </a:ext>
            </a:extLst>
          </p:cNvPr>
          <p:cNvSpPr>
            <a:spLocks noGrp="1"/>
          </p:cNvSpPr>
          <p:nvPr>
            <p:ph idx="1"/>
          </p:nvPr>
        </p:nvSpPr>
        <p:spPr>
          <a:xfrm>
            <a:off x="838200" y="2295182"/>
            <a:ext cx="10515600" cy="4351338"/>
          </a:xfrm>
        </p:spPr>
        <p:txBody>
          <a:bodyPr>
            <a:normAutofit fontScale="85000" lnSpcReduction="10000"/>
          </a:bodyPr>
          <a:lstStyle/>
          <a:p>
            <a:r>
              <a:rPr lang="en-GB" b="1" dirty="0"/>
              <a:t>bridging elements of the national systems of qualifications </a:t>
            </a:r>
            <a:r>
              <a:rPr lang="en-GB" dirty="0"/>
              <a:t>of the countries in the particular region applied to promote transparent, sustainable and mutually beneficial labour migration, fostering corporate investments and cross-border cooperation between the education and training providers in the region</a:t>
            </a:r>
          </a:p>
          <a:p>
            <a:r>
              <a:rPr lang="en-GB" dirty="0"/>
              <a:t>supplementary comparability instruments to the regional QF (ACQF) which would assist in </a:t>
            </a:r>
            <a:r>
              <a:rPr lang="en-GB" b="1" dirty="0"/>
              <a:t>comparing the content of the competence-based vocational and professional qualifications</a:t>
            </a:r>
            <a:r>
              <a:rPr lang="en-GB" dirty="0"/>
              <a:t> awarded in the countries involved in ACQF</a:t>
            </a:r>
          </a:p>
          <a:p>
            <a:r>
              <a:rPr lang="en-GB" b="1" dirty="0"/>
              <a:t>important for the recognition  of qualifications, competences and learning outcomes of mobile workers and learners in the region</a:t>
            </a:r>
            <a:r>
              <a:rPr lang="en-GB" dirty="0"/>
              <a:t>, as well as for the different cooperation initiatives and partnerships between the countries in developing VET and HE curricula, international exchanges of students, as well as for the international cooperation initiatives of the enterprises in the field of human resource management and development</a:t>
            </a:r>
            <a:endParaRPr lang="lt-LT" dirty="0"/>
          </a:p>
          <a:p>
            <a:pPr marL="0" indent="0">
              <a:buNone/>
            </a:pPr>
            <a:endParaRPr lang="en-GB" dirty="0"/>
          </a:p>
          <a:p>
            <a:endParaRPr lang="lt-LT" dirty="0"/>
          </a:p>
        </p:txBody>
      </p:sp>
      <p:pic>
        <p:nvPicPr>
          <p:cNvPr id="4" name="Picture 3">
            <a:extLst>
              <a:ext uri="{FF2B5EF4-FFF2-40B4-BE49-F238E27FC236}">
                <a16:creationId xmlns:a16="http://schemas.microsoft.com/office/drawing/2014/main" id="{1EE2265B-D473-8903-6197-BF0C7E9A3FA1}"/>
              </a:ext>
            </a:extLst>
          </p:cNvPr>
          <p:cNvPicPr>
            <a:picLocks noChangeAspect="1"/>
          </p:cNvPicPr>
          <p:nvPr/>
        </p:nvPicPr>
        <p:blipFill>
          <a:blip r:embed="rId2"/>
          <a:stretch>
            <a:fillRect/>
          </a:stretch>
        </p:blipFill>
        <p:spPr>
          <a:xfrm>
            <a:off x="838200" y="61334"/>
            <a:ext cx="1213022" cy="983532"/>
          </a:xfrm>
          <a:prstGeom prst="rect">
            <a:avLst/>
          </a:prstGeom>
        </p:spPr>
      </p:pic>
      <p:pic>
        <p:nvPicPr>
          <p:cNvPr id="5" name="Picture 4">
            <a:extLst>
              <a:ext uri="{FF2B5EF4-FFF2-40B4-BE49-F238E27FC236}">
                <a16:creationId xmlns:a16="http://schemas.microsoft.com/office/drawing/2014/main" id="{808B105B-9158-E4AA-278D-856A98D76610}"/>
              </a:ext>
            </a:extLst>
          </p:cNvPr>
          <p:cNvPicPr>
            <a:picLocks noChangeAspect="1"/>
          </p:cNvPicPr>
          <p:nvPr/>
        </p:nvPicPr>
        <p:blipFill>
          <a:blip r:embed="rId3"/>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3021875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0045E-489B-D440-5BE6-435CB6176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CEAB0-172A-126C-6B86-5D746BF26014}"/>
              </a:ext>
            </a:extLst>
          </p:cNvPr>
          <p:cNvSpPr>
            <a:spLocks noGrp="1"/>
          </p:cNvSpPr>
          <p:nvPr>
            <p:ph type="title"/>
          </p:nvPr>
        </p:nvSpPr>
        <p:spPr>
          <a:xfrm>
            <a:off x="838200" y="842920"/>
            <a:ext cx="10515600" cy="1325563"/>
          </a:xfrm>
        </p:spPr>
        <p:txBody>
          <a:bodyPr/>
          <a:lstStyle/>
          <a:p>
            <a:r>
              <a:rPr lang="en-US" b="1" dirty="0">
                <a:latin typeface="+mn-lt"/>
              </a:rPr>
              <a:t>Usage areas of multi-country occupational profiles</a:t>
            </a:r>
            <a:endParaRPr lang="lt-LT" dirty="0">
              <a:latin typeface="+mn-lt"/>
            </a:endParaRPr>
          </a:p>
        </p:txBody>
      </p:sp>
      <p:sp>
        <p:nvSpPr>
          <p:cNvPr id="3" name="Content Placeholder 2">
            <a:extLst>
              <a:ext uri="{FF2B5EF4-FFF2-40B4-BE49-F238E27FC236}">
                <a16:creationId xmlns:a16="http://schemas.microsoft.com/office/drawing/2014/main" id="{144D78F9-D1C2-3841-236A-1FB745ED605C}"/>
              </a:ext>
            </a:extLst>
          </p:cNvPr>
          <p:cNvSpPr>
            <a:spLocks noGrp="1"/>
          </p:cNvSpPr>
          <p:nvPr>
            <p:ph idx="1"/>
          </p:nvPr>
        </p:nvSpPr>
        <p:spPr>
          <a:xfrm>
            <a:off x="838200" y="2295182"/>
            <a:ext cx="10515600" cy="4351338"/>
          </a:xfrm>
        </p:spPr>
        <p:txBody>
          <a:bodyPr>
            <a:normAutofit fontScale="92500" lnSpcReduction="10000"/>
          </a:bodyPr>
          <a:lstStyle/>
          <a:p>
            <a:r>
              <a:rPr lang="en-GB" b="1" dirty="0"/>
              <a:t>Comparison of qualifications of the migrant workers and learners </a:t>
            </a:r>
            <a:r>
              <a:rPr lang="en-GB" dirty="0"/>
              <a:t>for the purpose of recognition</a:t>
            </a:r>
          </a:p>
          <a:p>
            <a:r>
              <a:rPr lang="en-GB" b="1" dirty="0"/>
              <a:t>Fostering and supporting international cooperation between the VET and HE providers in a given region in developing </a:t>
            </a:r>
            <a:r>
              <a:rPr lang="en-GB" dirty="0"/>
              <a:t>VET and HE curricula, international exchanges of students, as well as for the international cooperation initiatives of the enterprises in the field of human resource management and development</a:t>
            </a:r>
          </a:p>
          <a:p>
            <a:r>
              <a:rPr lang="en-GB" b="1" dirty="0"/>
              <a:t>Supporting sustainable and more equal development of the national and sectoral systems of qualifications </a:t>
            </a:r>
            <a:r>
              <a:rPr lang="en-GB" dirty="0"/>
              <a:t>in the countries of a given region; instrument of policy learning</a:t>
            </a:r>
          </a:p>
          <a:p>
            <a:r>
              <a:rPr lang="en-GB" b="1" dirty="0"/>
              <a:t>Reference instrument for the quality assurance </a:t>
            </a:r>
            <a:r>
              <a:rPr lang="en-GB" dirty="0"/>
              <a:t>of qualifications, curricula and processes of VET, HE and lifelong learning</a:t>
            </a:r>
            <a:endParaRPr lang="lt-LT" dirty="0"/>
          </a:p>
          <a:p>
            <a:pPr marL="0" indent="0">
              <a:buNone/>
            </a:pPr>
            <a:endParaRPr lang="en-GB" dirty="0"/>
          </a:p>
          <a:p>
            <a:endParaRPr lang="lt-LT" dirty="0"/>
          </a:p>
        </p:txBody>
      </p:sp>
      <p:pic>
        <p:nvPicPr>
          <p:cNvPr id="4" name="Picture 3">
            <a:extLst>
              <a:ext uri="{FF2B5EF4-FFF2-40B4-BE49-F238E27FC236}">
                <a16:creationId xmlns:a16="http://schemas.microsoft.com/office/drawing/2014/main" id="{8566167C-8E4E-B2A8-4C7F-BA30ECFE7057}"/>
              </a:ext>
            </a:extLst>
          </p:cNvPr>
          <p:cNvPicPr>
            <a:picLocks noChangeAspect="1"/>
          </p:cNvPicPr>
          <p:nvPr/>
        </p:nvPicPr>
        <p:blipFill>
          <a:blip r:embed="rId2"/>
          <a:stretch>
            <a:fillRect/>
          </a:stretch>
        </p:blipFill>
        <p:spPr>
          <a:xfrm>
            <a:off x="838200" y="61334"/>
            <a:ext cx="1213022" cy="983532"/>
          </a:xfrm>
          <a:prstGeom prst="rect">
            <a:avLst/>
          </a:prstGeom>
        </p:spPr>
      </p:pic>
      <p:pic>
        <p:nvPicPr>
          <p:cNvPr id="5" name="Picture 4">
            <a:extLst>
              <a:ext uri="{FF2B5EF4-FFF2-40B4-BE49-F238E27FC236}">
                <a16:creationId xmlns:a16="http://schemas.microsoft.com/office/drawing/2014/main" id="{3BE29080-D831-AB1E-5F8C-1CF208C6D614}"/>
              </a:ext>
            </a:extLst>
          </p:cNvPr>
          <p:cNvPicPr>
            <a:picLocks noChangeAspect="1"/>
          </p:cNvPicPr>
          <p:nvPr/>
        </p:nvPicPr>
        <p:blipFill>
          <a:blip r:embed="rId3"/>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2555426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C8586-90FE-D4D4-F230-C7A6D55B5E24}"/>
              </a:ext>
            </a:extLst>
          </p:cNvPr>
          <p:cNvSpPr>
            <a:spLocks noGrp="1"/>
          </p:cNvSpPr>
          <p:nvPr>
            <p:ph type="title"/>
          </p:nvPr>
        </p:nvSpPr>
        <p:spPr>
          <a:xfrm>
            <a:off x="838200" y="941774"/>
            <a:ext cx="10515600" cy="1325563"/>
          </a:xfrm>
        </p:spPr>
        <p:txBody>
          <a:bodyPr>
            <a:normAutofit fontScale="90000"/>
          </a:bodyPr>
          <a:lstStyle/>
          <a:p>
            <a:r>
              <a:rPr lang="en-US" b="1" dirty="0">
                <a:latin typeface="Arial" panose="020B0604020202020204" pitchFamily="34" charset="0"/>
                <a:cs typeface="Arial" panose="020B0604020202020204" pitchFamily="34" charset="0"/>
              </a:rPr>
              <a:t>Preconditions created by </a:t>
            </a:r>
            <a:r>
              <a:rPr lang="lt-LT" b="1" dirty="0">
                <a:latin typeface="Arial" panose="020B0604020202020204" pitchFamily="34" charset="0"/>
                <a:cs typeface="Arial" panose="020B0604020202020204" pitchFamily="34" charset="0"/>
              </a:rPr>
              <a:t>multi</a:t>
            </a:r>
            <a:r>
              <a:rPr lang="en-US" b="1" dirty="0">
                <a:latin typeface="Arial" panose="020B0604020202020204" pitchFamily="34" charset="0"/>
                <a:cs typeface="Arial" panose="020B0604020202020204" pitchFamily="34" charset="0"/>
              </a:rPr>
              <a:t>-country </a:t>
            </a:r>
            <a:r>
              <a:rPr lang="lt-LT" b="1" dirty="0">
                <a:latin typeface="Arial" panose="020B0604020202020204" pitchFamily="34" charset="0"/>
                <a:cs typeface="Arial" panose="020B0604020202020204" pitchFamily="34" charset="0"/>
              </a:rPr>
              <a:t>occupat</a:t>
            </a:r>
            <a:r>
              <a:rPr lang="en-US" b="1" dirty="0" err="1">
                <a:latin typeface="Arial" panose="020B0604020202020204" pitchFamily="34" charset="0"/>
                <a:cs typeface="Arial" panose="020B0604020202020204" pitchFamily="34" charset="0"/>
              </a:rPr>
              <a:t>ional</a:t>
            </a:r>
            <a:r>
              <a:rPr lang="en-US" b="1" dirty="0">
                <a:latin typeface="Arial" panose="020B0604020202020204" pitchFamily="34" charset="0"/>
                <a:cs typeface="Arial" panose="020B0604020202020204" pitchFamily="34" charset="0"/>
              </a:rPr>
              <a:t> profiles for the development of a regional qualifications system</a:t>
            </a:r>
            <a:r>
              <a:rPr lang="lt-LT" b="1" dirty="0">
                <a:latin typeface="Arial" panose="020B0604020202020204" pitchFamily="34" charset="0"/>
                <a:cs typeface="Arial" panose="020B0604020202020204" pitchFamily="34" charset="0"/>
              </a:rPr>
              <a:t>s</a:t>
            </a:r>
            <a:endParaRPr lang="lt-LT" dirty="0"/>
          </a:p>
        </p:txBody>
      </p:sp>
      <p:sp>
        <p:nvSpPr>
          <p:cNvPr id="3" name="Content Placeholder 2">
            <a:extLst>
              <a:ext uri="{FF2B5EF4-FFF2-40B4-BE49-F238E27FC236}">
                <a16:creationId xmlns:a16="http://schemas.microsoft.com/office/drawing/2014/main" id="{60AA1D60-4FB6-58BA-B8FB-DA584597DD85}"/>
              </a:ext>
            </a:extLst>
          </p:cNvPr>
          <p:cNvSpPr>
            <a:spLocks noGrp="1"/>
          </p:cNvSpPr>
          <p:nvPr>
            <p:ph idx="1"/>
          </p:nvPr>
        </p:nvSpPr>
        <p:spPr>
          <a:xfrm>
            <a:off x="838200" y="2479589"/>
            <a:ext cx="10515600" cy="4241071"/>
          </a:xfrm>
        </p:spPr>
        <p:txBody>
          <a:bodyPr>
            <a:normAutofit fontScale="92500" lnSpcReduction="20000"/>
          </a:bodyPr>
          <a:lstStyle/>
          <a:p>
            <a:r>
              <a:rPr lang="en-US" b="1" dirty="0"/>
              <a:t>Strengthen more intensive and targeted cooperation between stakeholders and experts</a:t>
            </a:r>
            <a:r>
              <a:rPr lang="en-US" dirty="0"/>
              <a:t> involved in the development of qualifications and their systems in </a:t>
            </a:r>
            <a:r>
              <a:rPr lang="lt-LT" dirty="0"/>
              <a:t>the </a:t>
            </a:r>
            <a:r>
              <a:rPr lang="en-US" dirty="0"/>
              <a:t>countries</a:t>
            </a:r>
            <a:r>
              <a:rPr lang="lt-LT" dirty="0"/>
              <a:t> of region</a:t>
            </a:r>
            <a:r>
              <a:rPr lang="en-US" dirty="0"/>
              <a:t>.</a:t>
            </a:r>
          </a:p>
          <a:p>
            <a:r>
              <a:rPr lang="en-US" b="1" dirty="0"/>
              <a:t>Increase the transparency and quality of national qualifications</a:t>
            </a:r>
            <a:r>
              <a:rPr lang="en-US" dirty="0"/>
              <a:t> and their systems in </a:t>
            </a:r>
            <a:r>
              <a:rPr lang="lt-LT" dirty="0"/>
              <a:t>the</a:t>
            </a:r>
            <a:r>
              <a:rPr lang="en-US" dirty="0"/>
              <a:t> countries.</a:t>
            </a:r>
          </a:p>
          <a:p>
            <a:r>
              <a:rPr lang="en-US" b="1" dirty="0"/>
              <a:t>Maintain and strengthen mutual trust between stakeholders and institutions</a:t>
            </a:r>
            <a:r>
              <a:rPr lang="en-US" dirty="0"/>
              <a:t> of qualifications systems.</a:t>
            </a:r>
          </a:p>
          <a:p>
            <a:r>
              <a:rPr lang="en-US" b="1" dirty="0"/>
              <a:t>Create better conditions for the</a:t>
            </a:r>
            <a:r>
              <a:rPr lang="lt-LT" b="1" dirty="0"/>
              <a:t> </a:t>
            </a:r>
            <a:r>
              <a:rPr lang="en-US" b="1" dirty="0"/>
              <a:t>recognition of qualifications from </a:t>
            </a:r>
            <a:r>
              <a:rPr lang="lt-LT" b="1" dirty="0"/>
              <a:t>the region</a:t>
            </a:r>
            <a:r>
              <a:rPr lang="en-US" b="1" dirty="0"/>
              <a:t> worldwide</a:t>
            </a:r>
            <a:r>
              <a:rPr lang="lt-LT" dirty="0"/>
              <a:t>, by making these qualifications easier identifiable</a:t>
            </a:r>
            <a:r>
              <a:rPr lang="en-US" dirty="0"/>
              <a:t>.</a:t>
            </a:r>
          </a:p>
          <a:p>
            <a:r>
              <a:rPr lang="en-US" b="1" dirty="0"/>
              <a:t>Facilitate the exchange and development of experience and know-</a:t>
            </a:r>
            <a:r>
              <a:rPr lang="en-US" dirty="0"/>
              <a:t>how in the design and development of qualifications between </a:t>
            </a:r>
            <a:r>
              <a:rPr lang="lt-LT" dirty="0"/>
              <a:t>the </a:t>
            </a:r>
            <a:r>
              <a:rPr lang="en-US" dirty="0"/>
              <a:t>countries</a:t>
            </a:r>
            <a:r>
              <a:rPr lang="lt-LT" dirty="0"/>
              <a:t> of region</a:t>
            </a:r>
            <a:r>
              <a:rPr lang="en-US" dirty="0"/>
              <a:t>.</a:t>
            </a:r>
          </a:p>
          <a:p>
            <a:endParaRPr lang="lt-LT" dirty="0"/>
          </a:p>
        </p:txBody>
      </p:sp>
      <p:pic>
        <p:nvPicPr>
          <p:cNvPr id="5" name="Picture 4">
            <a:extLst>
              <a:ext uri="{FF2B5EF4-FFF2-40B4-BE49-F238E27FC236}">
                <a16:creationId xmlns:a16="http://schemas.microsoft.com/office/drawing/2014/main" id="{A21EE2FA-BCED-E357-C4E9-409EC16BC49C}"/>
              </a:ext>
            </a:extLst>
          </p:cNvPr>
          <p:cNvPicPr>
            <a:picLocks noChangeAspect="1"/>
          </p:cNvPicPr>
          <p:nvPr/>
        </p:nvPicPr>
        <p:blipFill>
          <a:blip r:embed="rId2"/>
          <a:stretch>
            <a:fillRect/>
          </a:stretch>
        </p:blipFill>
        <p:spPr>
          <a:xfrm>
            <a:off x="838200" y="61334"/>
            <a:ext cx="1213022" cy="983532"/>
          </a:xfrm>
          <a:prstGeom prst="rect">
            <a:avLst/>
          </a:prstGeom>
        </p:spPr>
      </p:pic>
      <p:pic>
        <p:nvPicPr>
          <p:cNvPr id="6" name="Picture 5">
            <a:extLst>
              <a:ext uri="{FF2B5EF4-FFF2-40B4-BE49-F238E27FC236}">
                <a16:creationId xmlns:a16="http://schemas.microsoft.com/office/drawing/2014/main" id="{6C2EB090-80F9-5967-5701-81CB686EE097}"/>
              </a:ext>
            </a:extLst>
          </p:cNvPr>
          <p:cNvPicPr>
            <a:picLocks noChangeAspect="1"/>
          </p:cNvPicPr>
          <p:nvPr/>
        </p:nvPicPr>
        <p:blipFill>
          <a:blip r:embed="rId3"/>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371734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B9EF4-3358-CA2B-31BB-E16DAE3146D5}"/>
              </a:ext>
            </a:extLst>
          </p:cNvPr>
          <p:cNvSpPr>
            <a:spLocks noGrp="1"/>
          </p:cNvSpPr>
          <p:nvPr>
            <p:ph type="title"/>
          </p:nvPr>
        </p:nvSpPr>
        <p:spPr>
          <a:xfrm>
            <a:off x="838200" y="777017"/>
            <a:ext cx="10515600" cy="1325563"/>
          </a:xfrm>
        </p:spPr>
        <p:txBody>
          <a:bodyPr>
            <a:normAutofit/>
          </a:bodyPr>
          <a:lstStyle/>
          <a:p>
            <a:r>
              <a:rPr lang="lt-LT" sz="5400" b="1" dirty="0">
                <a:latin typeface="+mn-lt"/>
              </a:rPr>
              <a:t>Questions? </a:t>
            </a:r>
          </a:p>
        </p:txBody>
      </p:sp>
      <p:sp>
        <p:nvSpPr>
          <p:cNvPr id="3" name="Content Placeholder 2">
            <a:extLst>
              <a:ext uri="{FF2B5EF4-FFF2-40B4-BE49-F238E27FC236}">
                <a16:creationId xmlns:a16="http://schemas.microsoft.com/office/drawing/2014/main" id="{2939FD4F-31A8-3501-6BA0-D3CC016B03F2}"/>
              </a:ext>
            </a:extLst>
          </p:cNvPr>
          <p:cNvSpPr>
            <a:spLocks noGrp="1"/>
          </p:cNvSpPr>
          <p:nvPr>
            <p:ph idx="1"/>
          </p:nvPr>
        </p:nvSpPr>
        <p:spPr>
          <a:xfrm>
            <a:off x="838200" y="2718485"/>
            <a:ext cx="10515600" cy="3458477"/>
          </a:xfrm>
        </p:spPr>
        <p:txBody>
          <a:bodyPr>
            <a:normAutofit/>
          </a:bodyPr>
          <a:lstStyle/>
          <a:p>
            <a:pPr marL="0" indent="0">
              <a:buNone/>
            </a:pPr>
            <a:r>
              <a:rPr lang="en-US" sz="4000" dirty="0"/>
              <a:t>v</a:t>
            </a:r>
            <a:r>
              <a:rPr lang="lt-LT" sz="4000" dirty="0"/>
              <a:t>idmantas.</a:t>
            </a:r>
            <a:r>
              <a:rPr lang="en-US" sz="4000" dirty="0"/>
              <a:t>t</a:t>
            </a:r>
            <a:r>
              <a:rPr lang="lt-LT" sz="4000" dirty="0"/>
              <a:t>utlys</a:t>
            </a:r>
            <a:r>
              <a:rPr lang="en-US" sz="4000" dirty="0"/>
              <a:t>@gmail.com</a:t>
            </a:r>
            <a:endParaRPr lang="lt-LT" sz="4000" dirty="0"/>
          </a:p>
        </p:txBody>
      </p:sp>
      <p:pic>
        <p:nvPicPr>
          <p:cNvPr id="4" name="Picture 3">
            <a:extLst>
              <a:ext uri="{FF2B5EF4-FFF2-40B4-BE49-F238E27FC236}">
                <a16:creationId xmlns:a16="http://schemas.microsoft.com/office/drawing/2014/main" id="{E9B3F5D3-9A34-7186-F79D-DF478BE11B70}"/>
              </a:ext>
            </a:extLst>
          </p:cNvPr>
          <p:cNvPicPr>
            <a:picLocks noChangeAspect="1"/>
          </p:cNvPicPr>
          <p:nvPr/>
        </p:nvPicPr>
        <p:blipFill>
          <a:blip r:embed="rId2"/>
          <a:stretch>
            <a:fillRect/>
          </a:stretch>
        </p:blipFill>
        <p:spPr>
          <a:xfrm>
            <a:off x="838200" y="61334"/>
            <a:ext cx="1213022" cy="983532"/>
          </a:xfrm>
          <a:prstGeom prst="rect">
            <a:avLst/>
          </a:prstGeom>
        </p:spPr>
      </p:pic>
      <p:pic>
        <p:nvPicPr>
          <p:cNvPr id="5" name="Picture 4">
            <a:extLst>
              <a:ext uri="{FF2B5EF4-FFF2-40B4-BE49-F238E27FC236}">
                <a16:creationId xmlns:a16="http://schemas.microsoft.com/office/drawing/2014/main" id="{7F8C4204-6FA7-E096-094F-734F92467E20}"/>
              </a:ext>
            </a:extLst>
          </p:cNvPr>
          <p:cNvPicPr>
            <a:picLocks noChangeAspect="1"/>
          </p:cNvPicPr>
          <p:nvPr/>
        </p:nvPicPr>
        <p:blipFill>
          <a:blip r:embed="rId3"/>
          <a:stretch>
            <a:fillRect/>
          </a:stretch>
        </p:blipFill>
        <p:spPr>
          <a:xfrm>
            <a:off x="8954123" y="230188"/>
            <a:ext cx="2142746" cy="450849"/>
          </a:xfrm>
          <a:prstGeom prst="rect">
            <a:avLst/>
          </a:prstGeom>
        </p:spPr>
      </p:pic>
    </p:spTree>
    <p:extLst>
      <p:ext uri="{BB962C8B-B14F-4D97-AF65-F5344CB8AC3E}">
        <p14:creationId xmlns:p14="http://schemas.microsoft.com/office/powerpoint/2010/main" val="370575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9ECC7605-E418-41BA-B73B-04120642038F}"/>
</file>

<file path=customXml/itemProps2.xml><?xml version="1.0" encoding="utf-8"?>
<ds:datastoreItem xmlns:ds="http://schemas.openxmlformats.org/officeDocument/2006/customXml" ds:itemID="{81739D41-1250-4854-BB99-3491C8DD6C6B}"/>
</file>

<file path=customXml/itemProps3.xml><?xml version="1.0" encoding="utf-8"?>
<ds:datastoreItem xmlns:ds="http://schemas.openxmlformats.org/officeDocument/2006/customXml" ds:itemID="{2093AC15-58F3-4851-BBBC-985B6763EDBA}"/>
</file>

<file path=docProps/app.xml><?xml version="1.0" encoding="utf-8"?>
<Properties xmlns="http://schemas.openxmlformats.org/officeDocument/2006/extended-properties" xmlns:vt="http://schemas.openxmlformats.org/officeDocument/2006/docPropsVTypes">
  <Template/>
  <TotalTime>71</TotalTime>
  <Words>655</Words>
  <Application>Microsoft Office PowerPoint</Application>
  <PresentationFormat>Widescreen</PresentationFormat>
  <Paragraphs>37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Calibri</vt:lpstr>
      <vt:lpstr>Calibri Light</vt:lpstr>
      <vt:lpstr>Office Theme</vt:lpstr>
      <vt:lpstr>              Use and the policy value of common (multi-country) occupational profiles  </vt:lpstr>
      <vt:lpstr>Outline</vt:lpstr>
      <vt:lpstr>The concept of multi-country occupational profile</vt:lpstr>
      <vt:lpstr>Methodology of design  </vt:lpstr>
      <vt:lpstr>The goal and mission of multi-country occupational profiles</vt:lpstr>
      <vt:lpstr>Usage areas of multi-country occupational profiles</vt:lpstr>
      <vt:lpstr>Preconditions created by multi-country occupational profiles for the development of a regional qualifications systems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Vidmantas Tutlys</dc:creator>
  <cp:lastModifiedBy>Vidmantas Tutlys</cp:lastModifiedBy>
  <cp:revision>2</cp:revision>
  <dcterms:created xsi:type="dcterms:W3CDTF">2026-03-24T13:47:23Z</dcterms:created>
  <dcterms:modified xsi:type="dcterms:W3CDTF">2026-07-27T12:51:01Z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